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2918400"/>
  <p:notesSz cx="9388475" cy="7102475"/>
  <p:defaultTextStyle>
    <a:defPPr>
      <a:defRPr lang="en-US"/>
    </a:defPPr>
    <a:lvl1pPr algn="l" defTabSz="2506663" rtl="0" eaLnBrk="0" fontAlgn="base" hangingPunct="0">
      <a:spcBef>
        <a:spcPct val="0"/>
      </a:spcBef>
      <a:spcAft>
        <a:spcPct val="0"/>
      </a:spcAft>
      <a:defRPr sz="9900" kern="1200">
        <a:solidFill>
          <a:schemeClr val="tx1"/>
        </a:solidFill>
        <a:latin typeface="Calibri" panose="020F0502020204030204" pitchFamily="34" charset="0"/>
        <a:ea typeface="MS PGothic" panose="020B0600070205080204" pitchFamily="34" charset="-128"/>
        <a:cs typeface="+mn-cs"/>
      </a:defRPr>
    </a:lvl1pPr>
    <a:lvl2pPr marL="2506663" indent="-2049463" algn="l" defTabSz="2506663" rtl="0" eaLnBrk="0" fontAlgn="base" hangingPunct="0">
      <a:spcBef>
        <a:spcPct val="0"/>
      </a:spcBef>
      <a:spcAft>
        <a:spcPct val="0"/>
      </a:spcAft>
      <a:defRPr sz="9900" kern="1200">
        <a:solidFill>
          <a:schemeClr val="tx1"/>
        </a:solidFill>
        <a:latin typeface="Calibri" panose="020F0502020204030204" pitchFamily="34" charset="0"/>
        <a:ea typeface="MS PGothic" panose="020B0600070205080204" pitchFamily="34" charset="-128"/>
        <a:cs typeface="+mn-cs"/>
      </a:defRPr>
    </a:lvl2pPr>
    <a:lvl3pPr marL="5014913" indent="-4100513" algn="l" defTabSz="2506663" rtl="0" eaLnBrk="0" fontAlgn="base" hangingPunct="0">
      <a:spcBef>
        <a:spcPct val="0"/>
      </a:spcBef>
      <a:spcAft>
        <a:spcPct val="0"/>
      </a:spcAft>
      <a:defRPr sz="9900" kern="1200">
        <a:solidFill>
          <a:schemeClr val="tx1"/>
        </a:solidFill>
        <a:latin typeface="Calibri" panose="020F0502020204030204" pitchFamily="34" charset="0"/>
        <a:ea typeface="MS PGothic" panose="020B0600070205080204" pitchFamily="34" charset="-128"/>
        <a:cs typeface="+mn-cs"/>
      </a:defRPr>
    </a:lvl3pPr>
    <a:lvl4pPr marL="7523163" indent="-6151563" algn="l" defTabSz="2506663" rtl="0" eaLnBrk="0" fontAlgn="base" hangingPunct="0">
      <a:spcBef>
        <a:spcPct val="0"/>
      </a:spcBef>
      <a:spcAft>
        <a:spcPct val="0"/>
      </a:spcAft>
      <a:defRPr sz="9900" kern="1200">
        <a:solidFill>
          <a:schemeClr val="tx1"/>
        </a:solidFill>
        <a:latin typeface="Calibri" panose="020F0502020204030204" pitchFamily="34" charset="0"/>
        <a:ea typeface="MS PGothic" panose="020B0600070205080204" pitchFamily="34" charset="-128"/>
        <a:cs typeface="+mn-cs"/>
      </a:defRPr>
    </a:lvl4pPr>
    <a:lvl5pPr marL="10031413" indent="-8202613" algn="l" defTabSz="2506663" rtl="0" eaLnBrk="0" fontAlgn="base" hangingPunct="0">
      <a:spcBef>
        <a:spcPct val="0"/>
      </a:spcBef>
      <a:spcAft>
        <a:spcPct val="0"/>
      </a:spcAft>
      <a:defRPr sz="99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99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99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99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99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72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mod Mahajan" initials="PM" lastIdx="1" clrIdx="0">
    <p:extLst>
      <p:ext uri="{19B8F6BF-5375-455C-9EA6-DF929625EA0E}">
        <p15:presenceInfo xmlns:p15="http://schemas.microsoft.com/office/powerpoint/2012/main" userId="S::pramod.mahajan@drake.edu::4e5ed73d-158b-4404-9705-fbc15a64dc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4E8F00"/>
    <a:srgbClr val="009051"/>
    <a:srgbClr val="2A4B87"/>
    <a:srgbClr val="0432FF"/>
    <a:srgbClr val="011893"/>
    <a:srgbClr val="941100"/>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228"/>
    <p:restoredTop sz="88126"/>
  </p:normalViewPr>
  <p:slideViewPr>
    <p:cSldViewPr snapToGrid="0">
      <p:cViewPr varScale="1">
        <p:scale>
          <a:sx n="29" d="100"/>
          <a:sy n="29" d="100"/>
        </p:scale>
        <p:origin x="3176" y="352"/>
      </p:cViewPr>
      <p:guideLst>
        <p:guide orient="horz" pos="10368"/>
        <p:guide pos="17280"/>
      </p:guideLst>
    </p:cSldViewPr>
  </p:slid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0D912F-9FFA-4799-BADE-411FD4E37BCC}"/>
              </a:ext>
            </a:extLst>
          </p:cNvPr>
          <p:cNvSpPr>
            <a:spLocks noGrp="1"/>
          </p:cNvSpPr>
          <p:nvPr>
            <p:ph type="hdr" sz="quarter"/>
          </p:nvPr>
        </p:nvSpPr>
        <p:spPr>
          <a:xfrm>
            <a:off x="0" y="0"/>
            <a:ext cx="4068763" cy="355600"/>
          </a:xfrm>
          <a:prstGeom prst="rect">
            <a:avLst/>
          </a:prstGeom>
        </p:spPr>
        <p:txBody>
          <a:bodyPr vert="horz" lIns="89136" tIns="44568" rIns="89136" bIns="44568" rtlCol="0"/>
          <a:lstStyle>
            <a:lvl1pPr algn="l">
              <a:defRPr sz="1200"/>
            </a:lvl1pPr>
          </a:lstStyle>
          <a:p>
            <a:pPr>
              <a:defRPr/>
            </a:pPr>
            <a:endParaRPr lang="en-US" dirty="0"/>
          </a:p>
        </p:txBody>
      </p:sp>
      <p:sp>
        <p:nvSpPr>
          <p:cNvPr id="3" name="Date Placeholder 2">
            <a:extLst>
              <a:ext uri="{FF2B5EF4-FFF2-40B4-BE49-F238E27FC236}">
                <a16:creationId xmlns:a16="http://schemas.microsoft.com/office/drawing/2014/main" id="{3A1C60D7-CE61-4F6E-876B-1FD07BB9B1D8}"/>
              </a:ext>
            </a:extLst>
          </p:cNvPr>
          <p:cNvSpPr>
            <a:spLocks noGrp="1"/>
          </p:cNvSpPr>
          <p:nvPr>
            <p:ph type="dt" idx="1"/>
          </p:nvPr>
        </p:nvSpPr>
        <p:spPr>
          <a:xfrm>
            <a:off x="5318125" y="0"/>
            <a:ext cx="4068763" cy="355600"/>
          </a:xfrm>
          <a:prstGeom prst="rect">
            <a:avLst/>
          </a:prstGeom>
        </p:spPr>
        <p:txBody>
          <a:bodyPr vert="horz" lIns="89136" tIns="44568" rIns="89136" bIns="44568" rtlCol="0"/>
          <a:lstStyle>
            <a:lvl1pPr algn="r">
              <a:defRPr sz="1200"/>
            </a:lvl1pPr>
          </a:lstStyle>
          <a:p>
            <a:pPr>
              <a:defRPr/>
            </a:pPr>
            <a:fld id="{64A5327F-8F8C-4559-B2F9-2B362923F3D7}" type="datetimeFigureOut">
              <a:rPr lang="en-US"/>
              <a:pPr>
                <a:defRPr/>
              </a:pPr>
              <a:t>3/30/22</a:t>
            </a:fld>
            <a:endParaRPr lang="en-US" dirty="0"/>
          </a:p>
        </p:txBody>
      </p:sp>
      <p:sp>
        <p:nvSpPr>
          <p:cNvPr id="4" name="Slide Image Placeholder 3">
            <a:extLst>
              <a:ext uri="{FF2B5EF4-FFF2-40B4-BE49-F238E27FC236}">
                <a16:creationId xmlns:a16="http://schemas.microsoft.com/office/drawing/2014/main" id="{72908C8B-7D85-4D9F-A77C-A2A1902CDBE7}"/>
              </a:ext>
            </a:extLst>
          </p:cNvPr>
          <p:cNvSpPr>
            <a:spLocks noGrp="1" noRot="1" noChangeAspect="1"/>
          </p:cNvSpPr>
          <p:nvPr>
            <p:ph type="sldImg" idx="2"/>
          </p:nvPr>
        </p:nvSpPr>
        <p:spPr>
          <a:xfrm>
            <a:off x="2830513" y="887413"/>
            <a:ext cx="3727450" cy="2397125"/>
          </a:xfrm>
          <a:prstGeom prst="rect">
            <a:avLst/>
          </a:prstGeom>
          <a:noFill/>
          <a:ln w="12700">
            <a:solidFill>
              <a:prstClr val="black"/>
            </a:solidFill>
          </a:ln>
        </p:spPr>
        <p:txBody>
          <a:bodyPr vert="horz" lIns="89136" tIns="44568" rIns="89136" bIns="44568" rtlCol="0" anchor="ctr"/>
          <a:lstStyle/>
          <a:p>
            <a:pPr lvl="0"/>
            <a:endParaRPr lang="en-US" noProof="0" dirty="0"/>
          </a:p>
        </p:txBody>
      </p:sp>
      <p:sp>
        <p:nvSpPr>
          <p:cNvPr id="5" name="Notes Placeholder 4">
            <a:extLst>
              <a:ext uri="{FF2B5EF4-FFF2-40B4-BE49-F238E27FC236}">
                <a16:creationId xmlns:a16="http://schemas.microsoft.com/office/drawing/2014/main" id="{9872D714-6FBF-4F4B-B225-A767EF47802D}"/>
              </a:ext>
            </a:extLst>
          </p:cNvPr>
          <p:cNvSpPr>
            <a:spLocks noGrp="1"/>
          </p:cNvSpPr>
          <p:nvPr>
            <p:ph type="body" sz="quarter" idx="3"/>
          </p:nvPr>
        </p:nvSpPr>
        <p:spPr>
          <a:xfrm>
            <a:off x="939800" y="3419475"/>
            <a:ext cx="7508875" cy="2795588"/>
          </a:xfrm>
          <a:prstGeom prst="rect">
            <a:avLst/>
          </a:prstGeom>
        </p:spPr>
        <p:txBody>
          <a:bodyPr vert="horz" lIns="89136" tIns="44568" rIns="89136" bIns="44568"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9B2A0C9-7F82-4D0F-AAD5-AD683396CB8A}"/>
              </a:ext>
            </a:extLst>
          </p:cNvPr>
          <p:cNvSpPr>
            <a:spLocks noGrp="1"/>
          </p:cNvSpPr>
          <p:nvPr>
            <p:ph type="ftr" sz="quarter" idx="4"/>
          </p:nvPr>
        </p:nvSpPr>
        <p:spPr>
          <a:xfrm>
            <a:off x="0" y="6746875"/>
            <a:ext cx="4068763" cy="355600"/>
          </a:xfrm>
          <a:prstGeom prst="rect">
            <a:avLst/>
          </a:prstGeom>
        </p:spPr>
        <p:txBody>
          <a:bodyPr vert="horz" lIns="89136" tIns="44568" rIns="89136" bIns="44568" rtlCol="0" anchor="b"/>
          <a:lstStyle>
            <a:lvl1pPr algn="l">
              <a:defRPr sz="1200"/>
            </a:lvl1pPr>
          </a:lstStyle>
          <a:p>
            <a:pPr>
              <a:defRPr/>
            </a:pPr>
            <a:endParaRPr lang="en-US" dirty="0"/>
          </a:p>
        </p:txBody>
      </p:sp>
      <p:sp>
        <p:nvSpPr>
          <p:cNvPr id="7" name="Slide Number Placeholder 6">
            <a:extLst>
              <a:ext uri="{FF2B5EF4-FFF2-40B4-BE49-F238E27FC236}">
                <a16:creationId xmlns:a16="http://schemas.microsoft.com/office/drawing/2014/main" id="{39AA418C-BB4D-4DE8-8014-16F66A29B61A}"/>
              </a:ext>
            </a:extLst>
          </p:cNvPr>
          <p:cNvSpPr>
            <a:spLocks noGrp="1"/>
          </p:cNvSpPr>
          <p:nvPr>
            <p:ph type="sldNum" sz="quarter" idx="5"/>
          </p:nvPr>
        </p:nvSpPr>
        <p:spPr>
          <a:xfrm>
            <a:off x="5318125" y="6746875"/>
            <a:ext cx="4068763" cy="355600"/>
          </a:xfrm>
          <a:prstGeom prst="rect">
            <a:avLst/>
          </a:prstGeom>
        </p:spPr>
        <p:txBody>
          <a:bodyPr vert="horz" wrap="square" lIns="89136" tIns="44568" rIns="89136" bIns="44568" numCol="1" anchor="b" anchorCtr="0" compatLnSpc="1">
            <a:prstTxWarp prst="textNoShape">
              <a:avLst/>
            </a:prstTxWarp>
          </a:bodyPr>
          <a:lstStyle>
            <a:lvl1pPr algn="r">
              <a:defRPr sz="1200"/>
            </a:lvl1pPr>
          </a:lstStyle>
          <a:p>
            <a:fld id="{73F0EF94-BF43-4F2A-847F-4C45AFCBCFEE}"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F0EF94-BF43-4F2A-847F-4C45AFCBCFEE}" type="slidenum">
              <a:rPr lang="en-US" altLang="en-US" smtClean="0"/>
              <a:pPr/>
              <a:t>1</a:t>
            </a:fld>
            <a:endParaRPr lang="en-US" altLang="en-US" dirty="0"/>
          </a:p>
        </p:txBody>
      </p:sp>
    </p:spTree>
    <p:extLst>
      <p:ext uri="{BB962C8B-B14F-4D97-AF65-F5344CB8AC3E}">
        <p14:creationId xmlns:p14="http://schemas.microsoft.com/office/powerpoint/2010/main" val="1959107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10226042"/>
            <a:ext cx="46634400" cy="7056120"/>
          </a:xfrm>
        </p:spPr>
        <p:txBody>
          <a:bodyPr/>
          <a:lstStyle/>
          <a:p>
            <a:r>
              <a:rPr lang="en-US"/>
              <a:t>Click to edit Master title style</a:t>
            </a:r>
          </a:p>
        </p:txBody>
      </p:sp>
      <p:sp>
        <p:nvSpPr>
          <p:cNvPr id="3" name="Subtitle 2"/>
          <p:cNvSpPr>
            <a:spLocks noGrp="1"/>
          </p:cNvSpPr>
          <p:nvPr>
            <p:ph type="subTitle" idx="1"/>
          </p:nvPr>
        </p:nvSpPr>
        <p:spPr>
          <a:xfrm>
            <a:off x="8229600" y="18653760"/>
            <a:ext cx="38404800" cy="8412480"/>
          </a:xfrm>
        </p:spPr>
        <p:txBody>
          <a:bodyPr/>
          <a:lstStyle>
            <a:lvl1pPr marL="0" indent="0" algn="ctr">
              <a:buNone/>
              <a:defRPr>
                <a:solidFill>
                  <a:schemeClr val="tx1">
                    <a:tint val="75000"/>
                  </a:schemeClr>
                </a:solidFill>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9B3DC4-915C-4384-ABC9-0057A5969C7C}"/>
              </a:ext>
            </a:extLst>
          </p:cNvPr>
          <p:cNvSpPr>
            <a:spLocks noGrp="1"/>
          </p:cNvSpPr>
          <p:nvPr>
            <p:ph type="dt" sz="half" idx="10"/>
          </p:nvPr>
        </p:nvSpPr>
        <p:spPr/>
        <p:txBody>
          <a:bodyPr/>
          <a:lstStyle>
            <a:lvl1pPr>
              <a:defRPr/>
            </a:lvl1pPr>
          </a:lstStyle>
          <a:p>
            <a:pPr>
              <a:defRPr/>
            </a:pPr>
            <a:fld id="{23647AB3-B90D-461E-9DC4-40E3BE7A64FF}" type="datetimeFigureOut">
              <a:rPr lang="en-US" altLang="en-US"/>
              <a:pPr>
                <a:defRPr/>
              </a:pPr>
              <a:t>3/30/22</a:t>
            </a:fld>
            <a:endParaRPr lang="en-US" altLang="en-US" dirty="0"/>
          </a:p>
        </p:txBody>
      </p:sp>
      <p:sp>
        <p:nvSpPr>
          <p:cNvPr id="5" name="Footer Placeholder 4">
            <a:extLst>
              <a:ext uri="{FF2B5EF4-FFF2-40B4-BE49-F238E27FC236}">
                <a16:creationId xmlns:a16="http://schemas.microsoft.com/office/drawing/2014/main" id="{5A872000-AD44-42D4-BAA3-FEC1B874BEF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2761A03-8D0B-4F5C-852D-9094B5A7F99E}"/>
              </a:ext>
            </a:extLst>
          </p:cNvPr>
          <p:cNvSpPr>
            <a:spLocks noGrp="1"/>
          </p:cNvSpPr>
          <p:nvPr>
            <p:ph type="sldNum" sz="quarter" idx="12"/>
          </p:nvPr>
        </p:nvSpPr>
        <p:spPr/>
        <p:txBody>
          <a:bodyPr/>
          <a:lstStyle>
            <a:lvl1pPr>
              <a:defRPr/>
            </a:lvl1pPr>
          </a:lstStyle>
          <a:p>
            <a:fld id="{1830391A-9BA3-42F8-88FC-C0037DB33F3A}" type="slidenum">
              <a:rPr lang="en-US" altLang="en-US"/>
              <a:pPr/>
              <a:t>‹#›</a:t>
            </a:fld>
            <a:endParaRPr lang="en-US" altLang="en-US" dirty="0"/>
          </a:p>
        </p:txBody>
      </p:sp>
    </p:spTree>
    <p:extLst>
      <p:ext uri="{BB962C8B-B14F-4D97-AF65-F5344CB8AC3E}">
        <p14:creationId xmlns:p14="http://schemas.microsoft.com/office/powerpoint/2010/main" val="336492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4E663-E601-4A1C-B936-A9EAC164F049}"/>
              </a:ext>
            </a:extLst>
          </p:cNvPr>
          <p:cNvSpPr>
            <a:spLocks noGrp="1"/>
          </p:cNvSpPr>
          <p:nvPr>
            <p:ph type="dt" sz="half" idx="10"/>
          </p:nvPr>
        </p:nvSpPr>
        <p:spPr/>
        <p:txBody>
          <a:bodyPr/>
          <a:lstStyle>
            <a:lvl1pPr>
              <a:defRPr/>
            </a:lvl1pPr>
          </a:lstStyle>
          <a:p>
            <a:pPr>
              <a:defRPr/>
            </a:pPr>
            <a:fld id="{6577FCC3-3E8A-4000-93E7-D1B13A7134EB}" type="datetimeFigureOut">
              <a:rPr lang="en-US" altLang="en-US"/>
              <a:pPr>
                <a:defRPr/>
              </a:pPr>
              <a:t>3/30/22</a:t>
            </a:fld>
            <a:endParaRPr lang="en-US" altLang="en-US" dirty="0"/>
          </a:p>
        </p:txBody>
      </p:sp>
      <p:sp>
        <p:nvSpPr>
          <p:cNvPr id="5" name="Footer Placeholder 4">
            <a:extLst>
              <a:ext uri="{FF2B5EF4-FFF2-40B4-BE49-F238E27FC236}">
                <a16:creationId xmlns:a16="http://schemas.microsoft.com/office/drawing/2014/main" id="{B775C4FC-87D1-4C3E-8BF9-16E4A47B5E1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4EFB743-F953-47BC-9CBC-04F6DFC067BA}"/>
              </a:ext>
            </a:extLst>
          </p:cNvPr>
          <p:cNvSpPr>
            <a:spLocks noGrp="1"/>
          </p:cNvSpPr>
          <p:nvPr>
            <p:ph type="sldNum" sz="quarter" idx="12"/>
          </p:nvPr>
        </p:nvSpPr>
        <p:spPr/>
        <p:txBody>
          <a:bodyPr/>
          <a:lstStyle>
            <a:lvl1pPr>
              <a:defRPr/>
            </a:lvl1pPr>
          </a:lstStyle>
          <a:p>
            <a:fld id="{6271E769-F2F9-4724-A383-0CAC66466D0D}" type="slidenum">
              <a:rPr lang="en-US" altLang="en-US"/>
              <a:pPr/>
              <a:t>‹#›</a:t>
            </a:fld>
            <a:endParaRPr lang="en-US" altLang="en-US" dirty="0"/>
          </a:p>
        </p:txBody>
      </p:sp>
    </p:spTree>
    <p:extLst>
      <p:ext uri="{BB962C8B-B14F-4D97-AF65-F5344CB8AC3E}">
        <p14:creationId xmlns:p14="http://schemas.microsoft.com/office/powerpoint/2010/main" val="3905896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0" y="1318265"/>
            <a:ext cx="1234440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0" y="1318265"/>
            <a:ext cx="3611880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37EEE-7E85-4B89-9336-8621444E45EE}"/>
              </a:ext>
            </a:extLst>
          </p:cNvPr>
          <p:cNvSpPr>
            <a:spLocks noGrp="1"/>
          </p:cNvSpPr>
          <p:nvPr>
            <p:ph type="dt" sz="half" idx="10"/>
          </p:nvPr>
        </p:nvSpPr>
        <p:spPr/>
        <p:txBody>
          <a:bodyPr/>
          <a:lstStyle>
            <a:lvl1pPr>
              <a:defRPr/>
            </a:lvl1pPr>
          </a:lstStyle>
          <a:p>
            <a:pPr>
              <a:defRPr/>
            </a:pPr>
            <a:fld id="{016F90EC-E6BF-4E90-BF8A-73F049708655}" type="datetimeFigureOut">
              <a:rPr lang="en-US" altLang="en-US"/>
              <a:pPr>
                <a:defRPr/>
              </a:pPr>
              <a:t>3/30/22</a:t>
            </a:fld>
            <a:endParaRPr lang="en-US" altLang="en-US" dirty="0"/>
          </a:p>
        </p:txBody>
      </p:sp>
      <p:sp>
        <p:nvSpPr>
          <p:cNvPr id="5" name="Footer Placeholder 4">
            <a:extLst>
              <a:ext uri="{FF2B5EF4-FFF2-40B4-BE49-F238E27FC236}">
                <a16:creationId xmlns:a16="http://schemas.microsoft.com/office/drawing/2014/main" id="{E4995C83-6208-4447-8197-D9A90A189A7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692AA1B-549B-413D-8310-41391757D08A}"/>
              </a:ext>
            </a:extLst>
          </p:cNvPr>
          <p:cNvSpPr>
            <a:spLocks noGrp="1"/>
          </p:cNvSpPr>
          <p:nvPr>
            <p:ph type="sldNum" sz="quarter" idx="12"/>
          </p:nvPr>
        </p:nvSpPr>
        <p:spPr/>
        <p:txBody>
          <a:bodyPr/>
          <a:lstStyle>
            <a:lvl1pPr>
              <a:defRPr/>
            </a:lvl1pPr>
          </a:lstStyle>
          <a:p>
            <a:fld id="{DC8ECD6D-63BB-44EE-84DA-20C2996EF1CD}" type="slidenum">
              <a:rPr lang="en-US" altLang="en-US"/>
              <a:pPr/>
              <a:t>‹#›</a:t>
            </a:fld>
            <a:endParaRPr lang="en-US" altLang="en-US" dirty="0"/>
          </a:p>
        </p:txBody>
      </p:sp>
    </p:spTree>
    <p:extLst>
      <p:ext uri="{BB962C8B-B14F-4D97-AF65-F5344CB8AC3E}">
        <p14:creationId xmlns:p14="http://schemas.microsoft.com/office/powerpoint/2010/main" val="4564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5BB1E-8F7A-4B6C-B3CB-4F9F105DE9B6}"/>
              </a:ext>
            </a:extLst>
          </p:cNvPr>
          <p:cNvSpPr>
            <a:spLocks noGrp="1"/>
          </p:cNvSpPr>
          <p:nvPr>
            <p:ph type="dt" sz="half" idx="10"/>
          </p:nvPr>
        </p:nvSpPr>
        <p:spPr/>
        <p:txBody>
          <a:bodyPr/>
          <a:lstStyle>
            <a:lvl1pPr>
              <a:defRPr/>
            </a:lvl1pPr>
          </a:lstStyle>
          <a:p>
            <a:pPr>
              <a:defRPr/>
            </a:pPr>
            <a:fld id="{EFB00E6C-FDB5-4329-9291-EF7E503A9730}" type="datetimeFigureOut">
              <a:rPr lang="en-US" altLang="en-US"/>
              <a:pPr>
                <a:defRPr/>
              </a:pPr>
              <a:t>3/30/22</a:t>
            </a:fld>
            <a:endParaRPr lang="en-US" altLang="en-US" dirty="0"/>
          </a:p>
        </p:txBody>
      </p:sp>
      <p:sp>
        <p:nvSpPr>
          <p:cNvPr id="5" name="Footer Placeholder 4">
            <a:extLst>
              <a:ext uri="{FF2B5EF4-FFF2-40B4-BE49-F238E27FC236}">
                <a16:creationId xmlns:a16="http://schemas.microsoft.com/office/drawing/2014/main" id="{30A856E8-726E-42F3-BB27-7FA5B41D986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3615FE1-4C9D-49AC-8EB1-EF71F9CD44D4}"/>
              </a:ext>
            </a:extLst>
          </p:cNvPr>
          <p:cNvSpPr>
            <a:spLocks noGrp="1"/>
          </p:cNvSpPr>
          <p:nvPr>
            <p:ph type="sldNum" sz="quarter" idx="12"/>
          </p:nvPr>
        </p:nvSpPr>
        <p:spPr/>
        <p:txBody>
          <a:bodyPr/>
          <a:lstStyle>
            <a:lvl1pPr>
              <a:defRPr/>
            </a:lvl1pPr>
          </a:lstStyle>
          <a:p>
            <a:fld id="{9A84D9D9-8896-4016-AA09-E6AC28F9327C}" type="slidenum">
              <a:rPr lang="en-US" altLang="en-US"/>
              <a:pPr/>
              <a:t>‹#›</a:t>
            </a:fld>
            <a:endParaRPr lang="en-US" altLang="en-US" dirty="0"/>
          </a:p>
        </p:txBody>
      </p:sp>
    </p:spTree>
    <p:extLst>
      <p:ext uri="{BB962C8B-B14F-4D97-AF65-F5344CB8AC3E}">
        <p14:creationId xmlns:p14="http://schemas.microsoft.com/office/powerpoint/2010/main" val="180952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78" y="21153122"/>
            <a:ext cx="46634400" cy="6537960"/>
          </a:xfrm>
        </p:spPr>
        <p:txBody>
          <a:bodyPr anchor="t"/>
          <a:lstStyle>
            <a:lvl1pPr algn="l">
              <a:defRPr sz="21900" b="1" cap="all"/>
            </a:lvl1pPr>
          </a:lstStyle>
          <a:p>
            <a:r>
              <a:rPr lang="en-US"/>
              <a:t>Click to edit Master title style</a:t>
            </a:r>
          </a:p>
        </p:txBody>
      </p:sp>
      <p:sp>
        <p:nvSpPr>
          <p:cNvPr id="3" name="Text Placeholder 2"/>
          <p:cNvSpPr>
            <a:spLocks noGrp="1"/>
          </p:cNvSpPr>
          <p:nvPr>
            <p:ph type="body" idx="1"/>
          </p:nvPr>
        </p:nvSpPr>
        <p:spPr>
          <a:xfrm>
            <a:off x="4333878" y="13952225"/>
            <a:ext cx="46634400" cy="7200898"/>
          </a:xfrm>
        </p:spPr>
        <p:txBody>
          <a:bodyPr anchor="b"/>
          <a:lstStyle>
            <a:lvl1pPr marL="0" indent="0">
              <a:buNone/>
              <a:defRPr sz="11000">
                <a:solidFill>
                  <a:schemeClr val="tx1">
                    <a:tint val="75000"/>
                  </a:schemeClr>
                </a:solidFill>
              </a:defRPr>
            </a:lvl1pPr>
            <a:lvl2pPr marL="2508062" indent="0">
              <a:buNone/>
              <a:defRPr sz="9900">
                <a:solidFill>
                  <a:schemeClr val="tx1">
                    <a:tint val="75000"/>
                  </a:schemeClr>
                </a:solidFill>
              </a:defRPr>
            </a:lvl2pPr>
            <a:lvl3pPr marL="5016124" indent="0">
              <a:buNone/>
              <a:defRPr sz="8800">
                <a:solidFill>
                  <a:schemeClr val="tx1">
                    <a:tint val="75000"/>
                  </a:schemeClr>
                </a:solidFill>
              </a:defRPr>
            </a:lvl3pPr>
            <a:lvl4pPr marL="7524186" indent="0">
              <a:buNone/>
              <a:defRPr sz="7700">
                <a:solidFill>
                  <a:schemeClr val="tx1">
                    <a:tint val="75000"/>
                  </a:schemeClr>
                </a:solidFill>
              </a:defRPr>
            </a:lvl4pPr>
            <a:lvl5pPr marL="10032248" indent="0">
              <a:buNone/>
              <a:defRPr sz="7700">
                <a:solidFill>
                  <a:schemeClr val="tx1">
                    <a:tint val="75000"/>
                  </a:schemeClr>
                </a:solidFill>
              </a:defRPr>
            </a:lvl5pPr>
            <a:lvl6pPr marL="12540310" indent="0">
              <a:buNone/>
              <a:defRPr sz="7700">
                <a:solidFill>
                  <a:schemeClr val="tx1">
                    <a:tint val="75000"/>
                  </a:schemeClr>
                </a:solidFill>
              </a:defRPr>
            </a:lvl6pPr>
            <a:lvl7pPr marL="15048372" indent="0">
              <a:buNone/>
              <a:defRPr sz="7700">
                <a:solidFill>
                  <a:schemeClr val="tx1">
                    <a:tint val="75000"/>
                  </a:schemeClr>
                </a:solidFill>
              </a:defRPr>
            </a:lvl7pPr>
            <a:lvl8pPr marL="17556434" indent="0">
              <a:buNone/>
              <a:defRPr sz="7700">
                <a:solidFill>
                  <a:schemeClr val="tx1">
                    <a:tint val="75000"/>
                  </a:schemeClr>
                </a:solidFill>
              </a:defRPr>
            </a:lvl8pPr>
            <a:lvl9pPr marL="20064496" indent="0">
              <a:buNone/>
              <a:defRPr sz="7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4DA9C-F092-4361-9221-29C849AD4DA1}"/>
              </a:ext>
            </a:extLst>
          </p:cNvPr>
          <p:cNvSpPr>
            <a:spLocks noGrp="1"/>
          </p:cNvSpPr>
          <p:nvPr>
            <p:ph type="dt" sz="half" idx="10"/>
          </p:nvPr>
        </p:nvSpPr>
        <p:spPr/>
        <p:txBody>
          <a:bodyPr/>
          <a:lstStyle>
            <a:lvl1pPr>
              <a:defRPr/>
            </a:lvl1pPr>
          </a:lstStyle>
          <a:p>
            <a:pPr>
              <a:defRPr/>
            </a:pPr>
            <a:fld id="{DCD93D1A-7AEB-4486-9E23-E8B4C4E9D19F}" type="datetimeFigureOut">
              <a:rPr lang="en-US" altLang="en-US"/>
              <a:pPr>
                <a:defRPr/>
              </a:pPr>
              <a:t>3/30/22</a:t>
            </a:fld>
            <a:endParaRPr lang="en-US" altLang="en-US" dirty="0"/>
          </a:p>
        </p:txBody>
      </p:sp>
      <p:sp>
        <p:nvSpPr>
          <p:cNvPr id="5" name="Footer Placeholder 4">
            <a:extLst>
              <a:ext uri="{FF2B5EF4-FFF2-40B4-BE49-F238E27FC236}">
                <a16:creationId xmlns:a16="http://schemas.microsoft.com/office/drawing/2014/main" id="{9C9C60B2-503A-434F-A820-E9EE5A6D976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A989ABB-484B-41BE-A5E5-92D2BD38F355}"/>
              </a:ext>
            </a:extLst>
          </p:cNvPr>
          <p:cNvSpPr>
            <a:spLocks noGrp="1"/>
          </p:cNvSpPr>
          <p:nvPr>
            <p:ph type="sldNum" sz="quarter" idx="12"/>
          </p:nvPr>
        </p:nvSpPr>
        <p:spPr/>
        <p:txBody>
          <a:bodyPr/>
          <a:lstStyle>
            <a:lvl1pPr>
              <a:defRPr/>
            </a:lvl1pPr>
          </a:lstStyle>
          <a:p>
            <a:fld id="{261856EC-A57E-4D55-9FE7-BF53E2172D53}" type="slidenum">
              <a:rPr lang="en-US" altLang="en-US"/>
              <a:pPr/>
              <a:t>‹#›</a:t>
            </a:fld>
            <a:endParaRPr lang="en-US" altLang="en-US" dirty="0"/>
          </a:p>
        </p:txBody>
      </p:sp>
    </p:spTree>
    <p:extLst>
      <p:ext uri="{BB962C8B-B14F-4D97-AF65-F5344CB8AC3E}">
        <p14:creationId xmlns:p14="http://schemas.microsoft.com/office/powerpoint/2010/main" val="193046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7680963"/>
            <a:ext cx="24231600" cy="21724622"/>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0" y="7680963"/>
            <a:ext cx="24231600" cy="21724622"/>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5CA2B1F-3BC6-488E-AABD-2093D4FD7CD8}"/>
              </a:ext>
            </a:extLst>
          </p:cNvPr>
          <p:cNvSpPr>
            <a:spLocks noGrp="1"/>
          </p:cNvSpPr>
          <p:nvPr>
            <p:ph type="dt" sz="half" idx="10"/>
          </p:nvPr>
        </p:nvSpPr>
        <p:spPr/>
        <p:txBody>
          <a:bodyPr/>
          <a:lstStyle>
            <a:lvl1pPr>
              <a:defRPr/>
            </a:lvl1pPr>
          </a:lstStyle>
          <a:p>
            <a:pPr>
              <a:defRPr/>
            </a:pPr>
            <a:fld id="{E4593379-9E66-4058-9767-2634645DFEB8}" type="datetimeFigureOut">
              <a:rPr lang="en-US" altLang="en-US"/>
              <a:pPr>
                <a:defRPr/>
              </a:pPr>
              <a:t>3/30/22</a:t>
            </a:fld>
            <a:endParaRPr lang="en-US" altLang="en-US" dirty="0"/>
          </a:p>
        </p:txBody>
      </p:sp>
      <p:sp>
        <p:nvSpPr>
          <p:cNvPr id="6" name="Footer Placeholder 4">
            <a:extLst>
              <a:ext uri="{FF2B5EF4-FFF2-40B4-BE49-F238E27FC236}">
                <a16:creationId xmlns:a16="http://schemas.microsoft.com/office/drawing/2014/main" id="{1DDE486A-1D66-4342-842E-C2CA564A172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A1EF9DA-83CD-4967-A695-A574A08D9892}"/>
              </a:ext>
            </a:extLst>
          </p:cNvPr>
          <p:cNvSpPr>
            <a:spLocks noGrp="1"/>
          </p:cNvSpPr>
          <p:nvPr>
            <p:ph type="sldNum" sz="quarter" idx="12"/>
          </p:nvPr>
        </p:nvSpPr>
        <p:spPr/>
        <p:txBody>
          <a:bodyPr/>
          <a:lstStyle>
            <a:lvl1pPr>
              <a:defRPr/>
            </a:lvl1pPr>
          </a:lstStyle>
          <a:p>
            <a:fld id="{64349245-38BA-4BAA-9940-19A765223CBD}" type="slidenum">
              <a:rPr lang="en-US" altLang="en-US"/>
              <a:pPr/>
              <a:t>‹#›</a:t>
            </a:fld>
            <a:endParaRPr lang="en-US" altLang="en-US" dirty="0"/>
          </a:p>
        </p:txBody>
      </p:sp>
    </p:spTree>
    <p:extLst>
      <p:ext uri="{BB962C8B-B14F-4D97-AF65-F5344CB8AC3E}">
        <p14:creationId xmlns:p14="http://schemas.microsoft.com/office/powerpoint/2010/main" val="132203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0" y="7368542"/>
            <a:ext cx="24241128" cy="3070858"/>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a:t>Click to edit Master text styles</a:t>
            </a:r>
          </a:p>
        </p:txBody>
      </p:sp>
      <p:sp>
        <p:nvSpPr>
          <p:cNvPr id="4" name="Content Placeholder 3"/>
          <p:cNvSpPr>
            <a:spLocks noGrp="1"/>
          </p:cNvSpPr>
          <p:nvPr>
            <p:ph sz="half" idx="2"/>
          </p:nvPr>
        </p:nvSpPr>
        <p:spPr>
          <a:xfrm>
            <a:off x="2743200" y="10439400"/>
            <a:ext cx="24241128" cy="18966182"/>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53" y="7368542"/>
            <a:ext cx="24250650" cy="3070858"/>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a:t>Click to edit Master text styles</a:t>
            </a:r>
          </a:p>
        </p:txBody>
      </p:sp>
      <p:sp>
        <p:nvSpPr>
          <p:cNvPr id="6" name="Content Placeholder 5"/>
          <p:cNvSpPr>
            <a:spLocks noGrp="1"/>
          </p:cNvSpPr>
          <p:nvPr>
            <p:ph sz="quarter" idx="4"/>
          </p:nvPr>
        </p:nvSpPr>
        <p:spPr>
          <a:xfrm>
            <a:off x="27870153" y="10439400"/>
            <a:ext cx="24250650" cy="18966182"/>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2928E3-7FE9-4202-BC75-B016A7031358}"/>
              </a:ext>
            </a:extLst>
          </p:cNvPr>
          <p:cNvSpPr>
            <a:spLocks noGrp="1"/>
          </p:cNvSpPr>
          <p:nvPr>
            <p:ph type="dt" sz="half" idx="10"/>
          </p:nvPr>
        </p:nvSpPr>
        <p:spPr/>
        <p:txBody>
          <a:bodyPr/>
          <a:lstStyle>
            <a:lvl1pPr>
              <a:defRPr/>
            </a:lvl1pPr>
          </a:lstStyle>
          <a:p>
            <a:pPr>
              <a:defRPr/>
            </a:pPr>
            <a:fld id="{2AD76AA2-F939-41B1-A51A-6C5BDB8D4701}" type="datetimeFigureOut">
              <a:rPr lang="en-US" altLang="en-US"/>
              <a:pPr>
                <a:defRPr/>
              </a:pPr>
              <a:t>3/30/22</a:t>
            </a:fld>
            <a:endParaRPr lang="en-US" altLang="en-US" dirty="0"/>
          </a:p>
        </p:txBody>
      </p:sp>
      <p:sp>
        <p:nvSpPr>
          <p:cNvPr id="8" name="Footer Placeholder 4">
            <a:extLst>
              <a:ext uri="{FF2B5EF4-FFF2-40B4-BE49-F238E27FC236}">
                <a16:creationId xmlns:a16="http://schemas.microsoft.com/office/drawing/2014/main" id="{E9DD90CD-1CBF-411A-B333-692B20B86875}"/>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0A25CAF-9352-447D-A6CB-1A92CED8C260}"/>
              </a:ext>
            </a:extLst>
          </p:cNvPr>
          <p:cNvSpPr>
            <a:spLocks noGrp="1"/>
          </p:cNvSpPr>
          <p:nvPr>
            <p:ph type="sldNum" sz="quarter" idx="12"/>
          </p:nvPr>
        </p:nvSpPr>
        <p:spPr/>
        <p:txBody>
          <a:bodyPr/>
          <a:lstStyle>
            <a:lvl1pPr>
              <a:defRPr/>
            </a:lvl1pPr>
          </a:lstStyle>
          <a:p>
            <a:fld id="{6955F243-6779-4AA8-998D-B94C1F56D899}" type="slidenum">
              <a:rPr lang="en-US" altLang="en-US"/>
              <a:pPr/>
              <a:t>‹#›</a:t>
            </a:fld>
            <a:endParaRPr lang="en-US" altLang="en-US" dirty="0"/>
          </a:p>
        </p:txBody>
      </p:sp>
    </p:spTree>
    <p:extLst>
      <p:ext uri="{BB962C8B-B14F-4D97-AF65-F5344CB8AC3E}">
        <p14:creationId xmlns:p14="http://schemas.microsoft.com/office/powerpoint/2010/main" val="104030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B4A8D10-AF6E-4B1D-B77D-9E9A65338725}"/>
              </a:ext>
            </a:extLst>
          </p:cNvPr>
          <p:cNvSpPr>
            <a:spLocks noGrp="1"/>
          </p:cNvSpPr>
          <p:nvPr>
            <p:ph type="dt" sz="half" idx="10"/>
          </p:nvPr>
        </p:nvSpPr>
        <p:spPr/>
        <p:txBody>
          <a:bodyPr/>
          <a:lstStyle>
            <a:lvl1pPr>
              <a:defRPr/>
            </a:lvl1pPr>
          </a:lstStyle>
          <a:p>
            <a:pPr>
              <a:defRPr/>
            </a:pPr>
            <a:fld id="{DA105C03-89D1-4A42-8583-CAD6D4F48F16}" type="datetimeFigureOut">
              <a:rPr lang="en-US" altLang="en-US"/>
              <a:pPr>
                <a:defRPr/>
              </a:pPr>
              <a:t>3/30/22</a:t>
            </a:fld>
            <a:endParaRPr lang="en-US" altLang="en-US" dirty="0"/>
          </a:p>
        </p:txBody>
      </p:sp>
      <p:sp>
        <p:nvSpPr>
          <p:cNvPr id="4" name="Footer Placeholder 4">
            <a:extLst>
              <a:ext uri="{FF2B5EF4-FFF2-40B4-BE49-F238E27FC236}">
                <a16:creationId xmlns:a16="http://schemas.microsoft.com/office/drawing/2014/main" id="{01DE542C-39C6-4753-8CFD-65D90AA5335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A1B3651D-4B79-4A7F-8D98-815B284AA415}"/>
              </a:ext>
            </a:extLst>
          </p:cNvPr>
          <p:cNvSpPr>
            <a:spLocks noGrp="1"/>
          </p:cNvSpPr>
          <p:nvPr>
            <p:ph type="sldNum" sz="quarter" idx="12"/>
          </p:nvPr>
        </p:nvSpPr>
        <p:spPr/>
        <p:txBody>
          <a:bodyPr/>
          <a:lstStyle>
            <a:lvl1pPr>
              <a:defRPr/>
            </a:lvl1pPr>
          </a:lstStyle>
          <a:p>
            <a:fld id="{ED3D1C05-2C5B-4E94-AEBE-6D92E2AF0930}" type="slidenum">
              <a:rPr lang="en-US" altLang="en-US"/>
              <a:pPr/>
              <a:t>‹#›</a:t>
            </a:fld>
            <a:endParaRPr lang="en-US" altLang="en-US" dirty="0"/>
          </a:p>
        </p:txBody>
      </p:sp>
    </p:spTree>
    <p:extLst>
      <p:ext uri="{BB962C8B-B14F-4D97-AF65-F5344CB8AC3E}">
        <p14:creationId xmlns:p14="http://schemas.microsoft.com/office/powerpoint/2010/main" val="55407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822AC4-3859-454C-B896-AF6EBF817CFC}"/>
              </a:ext>
            </a:extLst>
          </p:cNvPr>
          <p:cNvSpPr>
            <a:spLocks noGrp="1"/>
          </p:cNvSpPr>
          <p:nvPr>
            <p:ph type="dt" sz="half" idx="10"/>
          </p:nvPr>
        </p:nvSpPr>
        <p:spPr/>
        <p:txBody>
          <a:bodyPr/>
          <a:lstStyle>
            <a:lvl1pPr>
              <a:defRPr/>
            </a:lvl1pPr>
          </a:lstStyle>
          <a:p>
            <a:pPr>
              <a:defRPr/>
            </a:pPr>
            <a:fld id="{E8DDF538-0975-46C2-ADC1-ACB332BA3C90}" type="datetimeFigureOut">
              <a:rPr lang="en-US" altLang="en-US"/>
              <a:pPr>
                <a:defRPr/>
              </a:pPr>
              <a:t>3/30/22</a:t>
            </a:fld>
            <a:endParaRPr lang="en-US" altLang="en-US" dirty="0"/>
          </a:p>
        </p:txBody>
      </p:sp>
      <p:sp>
        <p:nvSpPr>
          <p:cNvPr id="3" name="Footer Placeholder 4">
            <a:extLst>
              <a:ext uri="{FF2B5EF4-FFF2-40B4-BE49-F238E27FC236}">
                <a16:creationId xmlns:a16="http://schemas.microsoft.com/office/drawing/2014/main" id="{010A869C-4CB6-4F11-A152-8D27BEF792BD}"/>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7C1C3B73-A687-48D0-8262-0C089F0E04A4}"/>
              </a:ext>
            </a:extLst>
          </p:cNvPr>
          <p:cNvSpPr>
            <a:spLocks noGrp="1"/>
          </p:cNvSpPr>
          <p:nvPr>
            <p:ph type="sldNum" sz="quarter" idx="12"/>
          </p:nvPr>
        </p:nvSpPr>
        <p:spPr/>
        <p:txBody>
          <a:bodyPr/>
          <a:lstStyle>
            <a:lvl1pPr>
              <a:defRPr/>
            </a:lvl1pPr>
          </a:lstStyle>
          <a:p>
            <a:fld id="{3371761F-65B7-4D9E-8640-9A180580A5ED}" type="slidenum">
              <a:rPr lang="en-US" altLang="en-US"/>
              <a:pPr/>
              <a:t>‹#›</a:t>
            </a:fld>
            <a:endParaRPr lang="en-US" altLang="en-US" dirty="0"/>
          </a:p>
        </p:txBody>
      </p:sp>
    </p:spTree>
    <p:extLst>
      <p:ext uri="{BB962C8B-B14F-4D97-AF65-F5344CB8AC3E}">
        <p14:creationId xmlns:p14="http://schemas.microsoft.com/office/powerpoint/2010/main" val="141883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3" y="1310640"/>
            <a:ext cx="18049878" cy="5577840"/>
          </a:xfrm>
        </p:spPr>
        <p:txBody>
          <a:bodyPr anchor="b"/>
          <a:lstStyle>
            <a:lvl1pPr algn="l">
              <a:defRPr sz="11000" b="1"/>
            </a:lvl1pPr>
          </a:lstStyle>
          <a:p>
            <a:r>
              <a:rPr lang="en-US"/>
              <a:t>Click to edit Master title style</a:t>
            </a:r>
          </a:p>
        </p:txBody>
      </p:sp>
      <p:sp>
        <p:nvSpPr>
          <p:cNvPr id="3" name="Content Placeholder 2"/>
          <p:cNvSpPr>
            <a:spLocks noGrp="1"/>
          </p:cNvSpPr>
          <p:nvPr>
            <p:ph idx="1"/>
          </p:nvPr>
        </p:nvSpPr>
        <p:spPr>
          <a:xfrm>
            <a:off x="21450300" y="1310643"/>
            <a:ext cx="30670500" cy="28094942"/>
          </a:xfrm>
        </p:spPr>
        <p:txBody>
          <a:bodyPr/>
          <a:lstStyle>
            <a:lvl1pPr>
              <a:defRPr sz="17600"/>
            </a:lvl1pPr>
            <a:lvl2pPr>
              <a:defRPr sz="15400"/>
            </a:lvl2pPr>
            <a:lvl3pPr>
              <a:defRPr sz="13200"/>
            </a:lvl3pPr>
            <a:lvl4pPr>
              <a:defRPr sz="11000"/>
            </a:lvl4pPr>
            <a:lvl5pPr>
              <a:defRPr sz="11000"/>
            </a:lvl5pPr>
            <a:lvl6pPr>
              <a:defRPr sz="11000"/>
            </a:lvl6pPr>
            <a:lvl7pPr>
              <a:defRPr sz="11000"/>
            </a:lvl7pPr>
            <a:lvl8pPr>
              <a:defRPr sz="11000"/>
            </a:lvl8pPr>
            <a:lvl9pPr>
              <a:defRPr sz="1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3" y="6888483"/>
            <a:ext cx="18049878" cy="22517102"/>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a:t>Click to edit Master text styles</a:t>
            </a:r>
          </a:p>
        </p:txBody>
      </p:sp>
      <p:sp>
        <p:nvSpPr>
          <p:cNvPr id="5" name="Date Placeholder 3">
            <a:extLst>
              <a:ext uri="{FF2B5EF4-FFF2-40B4-BE49-F238E27FC236}">
                <a16:creationId xmlns:a16="http://schemas.microsoft.com/office/drawing/2014/main" id="{75AAEB2E-8F49-49E2-B5BD-CFAC8E8F94E3}"/>
              </a:ext>
            </a:extLst>
          </p:cNvPr>
          <p:cNvSpPr>
            <a:spLocks noGrp="1"/>
          </p:cNvSpPr>
          <p:nvPr>
            <p:ph type="dt" sz="half" idx="10"/>
          </p:nvPr>
        </p:nvSpPr>
        <p:spPr/>
        <p:txBody>
          <a:bodyPr/>
          <a:lstStyle>
            <a:lvl1pPr>
              <a:defRPr/>
            </a:lvl1pPr>
          </a:lstStyle>
          <a:p>
            <a:pPr>
              <a:defRPr/>
            </a:pPr>
            <a:fld id="{6E295583-AFFA-4A91-ADD3-0A17F468F779}" type="datetimeFigureOut">
              <a:rPr lang="en-US" altLang="en-US"/>
              <a:pPr>
                <a:defRPr/>
              </a:pPr>
              <a:t>3/30/22</a:t>
            </a:fld>
            <a:endParaRPr lang="en-US" altLang="en-US" dirty="0"/>
          </a:p>
        </p:txBody>
      </p:sp>
      <p:sp>
        <p:nvSpPr>
          <p:cNvPr id="6" name="Footer Placeholder 4">
            <a:extLst>
              <a:ext uri="{FF2B5EF4-FFF2-40B4-BE49-F238E27FC236}">
                <a16:creationId xmlns:a16="http://schemas.microsoft.com/office/drawing/2014/main" id="{DC78DE3E-20EE-43D6-BC9E-B36AB9806F0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F314272-4E40-4AE8-A9AA-E2092074E5D3}"/>
              </a:ext>
            </a:extLst>
          </p:cNvPr>
          <p:cNvSpPr>
            <a:spLocks noGrp="1"/>
          </p:cNvSpPr>
          <p:nvPr>
            <p:ph type="sldNum" sz="quarter" idx="12"/>
          </p:nvPr>
        </p:nvSpPr>
        <p:spPr/>
        <p:txBody>
          <a:bodyPr/>
          <a:lstStyle>
            <a:lvl1pPr>
              <a:defRPr/>
            </a:lvl1pPr>
          </a:lstStyle>
          <a:p>
            <a:fld id="{896364E1-397A-43EC-AC13-06811E7CA9E2}" type="slidenum">
              <a:rPr lang="en-US" altLang="en-US"/>
              <a:pPr/>
              <a:t>‹#›</a:t>
            </a:fld>
            <a:endParaRPr lang="en-US" altLang="en-US" dirty="0"/>
          </a:p>
        </p:txBody>
      </p:sp>
    </p:spTree>
    <p:extLst>
      <p:ext uri="{BB962C8B-B14F-4D97-AF65-F5344CB8AC3E}">
        <p14:creationId xmlns:p14="http://schemas.microsoft.com/office/powerpoint/2010/main" val="261882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28" y="23042880"/>
            <a:ext cx="32918400" cy="2720342"/>
          </a:xfrm>
        </p:spPr>
        <p:txBody>
          <a:bodyPr anchor="b"/>
          <a:lstStyle>
            <a:lvl1pPr algn="l">
              <a:defRPr sz="11000" b="1"/>
            </a:lvl1pPr>
          </a:lstStyle>
          <a:p>
            <a:r>
              <a:rPr lang="en-US"/>
              <a:t>Click to edit Master title style</a:t>
            </a:r>
          </a:p>
        </p:txBody>
      </p:sp>
      <p:sp>
        <p:nvSpPr>
          <p:cNvPr id="3" name="Picture Placeholder 2"/>
          <p:cNvSpPr>
            <a:spLocks noGrp="1"/>
          </p:cNvSpPr>
          <p:nvPr>
            <p:ph type="pic" idx="1"/>
          </p:nvPr>
        </p:nvSpPr>
        <p:spPr>
          <a:xfrm>
            <a:off x="10753728" y="2941320"/>
            <a:ext cx="32918400" cy="19751040"/>
          </a:xfrm>
        </p:spPr>
        <p:txBody>
          <a:bodyPr rtlCol="0">
            <a:normAutofit/>
          </a:bodyPr>
          <a:lstStyle>
            <a:lvl1pPr marL="0" indent="0">
              <a:buNone/>
              <a:defRPr sz="17600"/>
            </a:lvl1pPr>
            <a:lvl2pPr marL="2508062" indent="0">
              <a:buNone/>
              <a:defRPr sz="15400"/>
            </a:lvl2pPr>
            <a:lvl3pPr marL="5016124" indent="0">
              <a:buNone/>
              <a:defRPr sz="13200"/>
            </a:lvl3pPr>
            <a:lvl4pPr marL="7524186" indent="0">
              <a:buNone/>
              <a:defRPr sz="11000"/>
            </a:lvl4pPr>
            <a:lvl5pPr marL="10032248" indent="0">
              <a:buNone/>
              <a:defRPr sz="11000"/>
            </a:lvl5pPr>
            <a:lvl6pPr marL="12540310" indent="0">
              <a:buNone/>
              <a:defRPr sz="11000"/>
            </a:lvl6pPr>
            <a:lvl7pPr marL="15048372" indent="0">
              <a:buNone/>
              <a:defRPr sz="11000"/>
            </a:lvl7pPr>
            <a:lvl8pPr marL="17556434" indent="0">
              <a:buNone/>
              <a:defRPr sz="11000"/>
            </a:lvl8pPr>
            <a:lvl9pPr marL="20064496" indent="0">
              <a:buNone/>
              <a:defRPr sz="11000"/>
            </a:lvl9pPr>
          </a:lstStyle>
          <a:p>
            <a:pPr lvl="0"/>
            <a:endParaRPr lang="en-US" noProof="0" dirty="0"/>
          </a:p>
        </p:txBody>
      </p:sp>
      <p:sp>
        <p:nvSpPr>
          <p:cNvPr id="4" name="Text Placeholder 3"/>
          <p:cNvSpPr>
            <a:spLocks noGrp="1"/>
          </p:cNvSpPr>
          <p:nvPr>
            <p:ph type="body" sz="half" idx="2"/>
          </p:nvPr>
        </p:nvSpPr>
        <p:spPr>
          <a:xfrm>
            <a:off x="10753728" y="25763222"/>
            <a:ext cx="32918400" cy="3863338"/>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a:t>Click to edit Master text styles</a:t>
            </a:r>
          </a:p>
        </p:txBody>
      </p:sp>
      <p:sp>
        <p:nvSpPr>
          <p:cNvPr id="5" name="Date Placeholder 3">
            <a:extLst>
              <a:ext uri="{FF2B5EF4-FFF2-40B4-BE49-F238E27FC236}">
                <a16:creationId xmlns:a16="http://schemas.microsoft.com/office/drawing/2014/main" id="{24D65F24-E17D-4DE5-816E-411BE3D5170F}"/>
              </a:ext>
            </a:extLst>
          </p:cNvPr>
          <p:cNvSpPr>
            <a:spLocks noGrp="1"/>
          </p:cNvSpPr>
          <p:nvPr>
            <p:ph type="dt" sz="half" idx="10"/>
          </p:nvPr>
        </p:nvSpPr>
        <p:spPr/>
        <p:txBody>
          <a:bodyPr/>
          <a:lstStyle>
            <a:lvl1pPr>
              <a:defRPr/>
            </a:lvl1pPr>
          </a:lstStyle>
          <a:p>
            <a:pPr>
              <a:defRPr/>
            </a:pPr>
            <a:fld id="{D67F16D9-8607-46BD-ABAD-C6F0E3B870DE}" type="datetimeFigureOut">
              <a:rPr lang="en-US" altLang="en-US"/>
              <a:pPr>
                <a:defRPr/>
              </a:pPr>
              <a:t>3/30/22</a:t>
            </a:fld>
            <a:endParaRPr lang="en-US" altLang="en-US" dirty="0"/>
          </a:p>
        </p:txBody>
      </p:sp>
      <p:sp>
        <p:nvSpPr>
          <p:cNvPr id="6" name="Footer Placeholder 4">
            <a:extLst>
              <a:ext uri="{FF2B5EF4-FFF2-40B4-BE49-F238E27FC236}">
                <a16:creationId xmlns:a16="http://schemas.microsoft.com/office/drawing/2014/main" id="{FFDE5ED5-A5FF-4678-A8F8-2D94EAF8B5B1}"/>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B8956EA4-44FF-4457-9949-76FE0D88C6BC}"/>
              </a:ext>
            </a:extLst>
          </p:cNvPr>
          <p:cNvSpPr>
            <a:spLocks noGrp="1"/>
          </p:cNvSpPr>
          <p:nvPr>
            <p:ph type="sldNum" sz="quarter" idx="12"/>
          </p:nvPr>
        </p:nvSpPr>
        <p:spPr/>
        <p:txBody>
          <a:bodyPr/>
          <a:lstStyle>
            <a:lvl1pPr>
              <a:defRPr/>
            </a:lvl1pPr>
          </a:lstStyle>
          <a:p>
            <a:fld id="{74DF2C90-54A8-489A-B19B-22872B3564F3}" type="slidenum">
              <a:rPr lang="en-US" altLang="en-US"/>
              <a:pPr/>
              <a:t>‹#›</a:t>
            </a:fld>
            <a:endParaRPr lang="en-US" altLang="en-US" dirty="0"/>
          </a:p>
        </p:txBody>
      </p:sp>
    </p:spTree>
    <p:extLst>
      <p:ext uri="{BB962C8B-B14F-4D97-AF65-F5344CB8AC3E}">
        <p14:creationId xmlns:p14="http://schemas.microsoft.com/office/powerpoint/2010/main" val="373998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71D185-3CC5-4A7C-B652-27BF787FDAEB}"/>
              </a:ext>
            </a:extLst>
          </p:cNvPr>
          <p:cNvSpPr>
            <a:spLocks noGrp="1"/>
          </p:cNvSpPr>
          <p:nvPr>
            <p:ph type="title"/>
          </p:nvPr>
        </p:nvSpPr>
        <p:spPr bwMode="auto">
          <a:xfrm>
            <a:off x="2743200" y="1317625"/>
            <a:ext cx="49377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1612" tIns="250806" rIns="501612" bIns="250806"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4924988-D377-423F-BEEF-B9B87D986D3F}"/>
              </a:ext>
            </a:extLst>
          </p:cNvPr>
          <p:cNvSpPr>
            <a:spLocks noGrp="1"/>
          </p:cNvSpPr>
          <p:nvPr>
            <p:ph type="body" idx="1"/>
          </p:nvPr>
        </p:nvSpPr>
        <p:spPr bwMode="auto">
          <a:xfrm>
            <a:off x="2743200" y="7680325"/>
            <a:ext cx="4937760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1612" tIns="250806" rIns="501612" bIns="2508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388226D-7D73-49DE-BA46-CD03CF60E89C}"/>
              </a:ext>
            </a:extLst>
          </p:cNvPr>
          <p:cNvSpPr>
            <a:spLocks noGrp="1"/>
          </p:cNvSpPr>
          <p:nvPr>
            <p:ph type="dt" sz="half" idx="2"/>
          </p:nvPr>
        </p:nvSpPr>
        <p:spPr>
          <a:xfrm>
            <a:off x="2743200" y="30510163"/>
            <a:ext cx="12801600" cy="1752600"/>
          </a:xfrm>
          <a:prstGeom prst="rect">
            <a:avLst/>
          </a:prstGeom>
        </p:spPr>
        <p:txBody>
          <a:bodyPr vert="horz" wrap="square" lIns="501612" tIns="250806" rIns="501612" bIns="250806" numCol="1" anchor="ctr" anchorCtr="0" compatLnSpc="1">
            <a:prstTxWarp prst="textNoShape">
              <a:avLst/>
            </a:prstTxWarp>
          </a:bodyPr>
          <a:lstStyle>
            <a:lvl1pPr eaLnBrk="1" hangingPunct="1">
              <a:defRPr sz="6600">
                <a:solidFill>
                  <a:srgbClr val="898989"/>
                </a:solidFill>
              </a:defRPr>
            </a:lvl1pPr>
          </a:lstStyle>
          <a:p>
            <a:pPr>
              <a:defRPr/>
            </a:pPr>
            <a:fld id="{65A651D9-89BB-4B93-B3A6-68F42A8D40C4}" type="datetimeFigureOut">
              <a:rPr lang="en-US" altLang="en-US"/>
              <a:pPr>
                <a:defRPr/>
              </a:pPr>
              <a:t>3/30/22</a:t>
            </a:fld>
            <a:endParaRPr lang="en-US" altLang="en-US" dirty="0"/>
          </a:p>
        </p:txBody>
      </p:sp>
      <p:sp>
        <p:nvSpPr>
          <p:cNvPr id="5" name="Footer Placeholder 4">
            <a:extLst>
              <a:ext uri="{FF2B5EF4-FFF2-40B4-BE49-F238E27FC236}">
                <a16:creationId xmlns:a16="http://schemas.microsoft.com/office/drawing/2014/main" id="{2F2C13CD-16A7-4804-B295-961272FB8084}"/>
              </a:ext>
            </a:extLst>
          </p:cNvPr>
          <p:cNvSpPr>
            <a:spLocks noGrp="1"/>
          </p:cNvSpPr>
          <p:nvPr>
            <p:ph type="ftr" sz="quarter" idx="3"/>
          </p:nvPr>
        </p:nvSpPr>
        <p:spPr>
          <a:xfrm>
            <a:off x="18745200" y="30510163"/>
            <a:ext cx="17373600" cy="1752600"/>
          </a:xfrm>
          <a:prstGeom prst="rect">
            <a:avLst/>
          </a:prstGeom>
        </p:spPr>
        <p:txBody>
          <a:bodyPr vert="horz" lIns="501612" tIns="250806" rIns="501612" bIns="250806" rtlCol="0" anchor="ctr"/>
          <a:lstStyle>
            <a:lvl1pPr algn="ctr" defTabSz="2508062" eaLnBrk="1" fontAlgn="auto" hangingPunct="1">
              <a:spcBef>
                <a:spcPts val="0"/>
              </a:spcBef>
              <a:spcAft>
                <a:spcPts val="0"/>
              </a:spcAft>
              <a:defRPr sz="6600">
                <a:solidFill>
                  <a:schemeClr val="tx1">
                    <a:tint val="75000"/>
                  </a:schemeClr>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B1A15A29-197E-4BD5-BC2C-C8B045EC7654}"/>
              </a:ext>
            </a:extLst>
          </p:cNvPr>
          <p:cNvSpPr>
            <a:spLocks noGrp="1"/>
          </p:cNvSpPr>
          <p:nvPr>
            <p:ph type="sldNum" sz="quarter" idx="4"/>
          </p:nvPr>
        </p:nvSpPr>
        <p:spPr>
          <a:xfrm>
            <a:off x="39319200" y="30510163"/>
            <a:ext cx="12801600" cy="1752600"/>
          </a:xfrm>
          <a:prstGeom prst="rect">
            <a:avLst/>
          </a:prstGeom>
        </p:spPr>
        <p:txBody>
          <a:bodyPr vert="horz" wrap="square" lIns="501612" tIns="250806" rIns="501612" bIns="250806" numCol="1" anchor="ctr" anchorCtr="0" compatLnSpc="1">
            <a:prstTxWarp prst="textNoShape">
              <a:avLst/>
            </a:prstTxWarp>
          </a:bodyPr>
          <a:lstStyle>
            <a:lvl1pPr algn="r" eaLnBrk="1" hangingPunct="1">
              <a:defRPr sz="6600">
                <a:solidFill>
                  <a:srgbClr val="898989"/>
                </a:solidFill>
              </a:defRPr>
            </a:lvl1pPr>
          </a:lstStyle>
          <a:p>
            <a:fld id="{2C2A486E-F932-4FB8-9C73-462D237221E2}"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06663" rtl="0" eaLnBrk="0" fontAlgn="base" hangingPunct="0">
        <a:spcBef>
          <a:spcPct val="0"/>
        </a:spcBef>
        <a:spcAft>
          <a:spcPct val="0"/>
        </a:spcAft>
        <a:defRPr sz="24100" kern="1200">
          <a:solidFill>
            <a:schemeClr val="tx1"/>
          </a:solidFill>
          <a:latin typeface="+mj-lt"/>
          <a:ea typeface="MS PGothic" panose="020B0600070205080204" pitchFamily="34" charset="-128"/>
          <a:cs typeface="ＭＳ Ｐゴシック" charset="0"/>
        </a:defRPr>
      </a:lvl1pPr>
      <a:lvl2pPr algn="ctr" defTabSz="2506663" rtl="0" eaLnBrk="0" fontAlgn="base" hangingPunct="0">
        <a:spcBef>
          <a:spcPct val="0"/>
        </a:spcBef>
        <a:spcAft>
          <a:spcPct val="0"/>
        </a:spcAft>
        <a:defRPr sz="24100">
          <a:solidFill>
            <a:schemeClr val="tx1"/>
          </a:solidFill>
          <a:latin typeface="Calibri" charset="0"/>
          <a:ea typeface="MS PGothic" panose="020B0600070205080204" pitchFamily="34" charset="-128"/>
          <a:cs typeface="ＭＳ Ｐゴシック" charset="0"/>
        </a:defRPr>
      </a:lvl2pPr>
      <a:lvl3pPr algn="ctr" defTabSz="2506663" rtl="0" eaLnBrk="0" fontAlgn="base" hangingPunct="0">
        <a:spcBef>
          <a:spcPct val="0"/>
        </a:spcBef>
        <a:spcAft>
          <a:spcPct val="0"/>
        </a:spcAft>
        <a:defRPr sz="24100">
          <a:solidFill>
            <a:schemeClr val="tx1"/>
          </a:solidFill>
          <a:latin typeface="Calibri" charset="0"/>
          <a:ea typeface="MS PGothic" panose="020B0600070205080204" pitchFamily="34" charset="-128"/>
          <a:cs typeface="ＭＳ Ｐゴシック" charset="0"/>
        </a:defRPr>
      </a:lvl3pPr>
      <a:lvl4pPr algn="ctr" defTabSz="2506663" rtl="0" eaLnBrk="0" fontAlgn="base" hangingPunct="0">
        <a:spcBef>
          <a:spcPct val="0"/>
        </a:spcBef>
        <a:spcAft>
          <a:spcPct val="0"/>
        </a:spcAft>
        <a:defRPr sz="24100">
          <a:solidFill>
            <a:schemeClr val="tx1"/>
          </a:solidFill>
          <a:latin typeface="Calibri" charset="0"/>
          <a:ea typeface="MS PGothic" panose="020B0600070205080204" pitchFamily="34" charset="-128"/>
          <a:cs typeface="ＭＳ Ｐゴシック" charset="0"/>
        </a:defRPr>
      </a:lvl4pPr>
      <a:lvl5pPr algn="ctr" defTabSz="2506663" rtl="0" eaLnBrk="0" fontAlgn="base" hangingPunct="0">
        <a:spcBef>
          <a:spcPct val="0"/>
        </a:spcBef>
        <a:spcAft>
          <a:spcPct val="0"/>
        </a:spcAft>
        <a:defRPr sz="24100">
          <a:solidFill>
            <a:schemeClr val="tx1"/>
          </a:solidFill>
          <a:latin typeface="Calibri" charset="0"/>
          <a:ea typeface="MS PGothic" panose="020B0600070205080204" pitchFamily="34" charset="-128"/>
          <a:cs typeface="ＭＳ Ｐゴシック" charset="0"/>
        </a:defRPr>
      </a:lvl5pPr>
      <a:lvl6pPr marL="457200" algn="ctr" defTabSz="2506663" rtl="0" fontAlgn="base">
        <a:spcBef>
          <a:spcPct val="0"/>
        </a:spcBef>
        <a:spcAft>
          <a:spcPct val="0"/>
        </a:spcAft>
        <a:defRPr sz="24100">
          <a:solidFill>
            <a:schemeClr val="tx1"/>
          </a:solidFill>
          <a:latin typeface="Calibri" charset="0"/>
          <a:ea typeface="ＭＳ Ｐゴシック" charset="0"/>
          <a:cs typeface="ＭＳ Ｐゴシック" charset="0"/>
        </a:defRPr>
      </a:lvl6pPr>
      <a:lvl7pPr marL="914400" algn="ctr" defTabSz="2506663" rtl="0" fontAlgn="base">
        <a:spcBef>
          <a:spcPct val="0"/>
        </a:spcBef>
        <a:spcAft>
          <a:spcPct val="0"/>
        </a:spcAft>
        <a:defRPr sz="24100">
          <a:solidFill>
            <a:schemeClr val="tx1"/>
          </a:solidFill>
          <a:latin typeface="Calibri" charset="0"/>
          <a:ea typeface="ＭＳ Ｐゴシック" charset="0"/>
          <a:cs typeface="ＭＳ Ｐゴシック" charset="0"/>
        </a:defRPr>
      </a:lvl7pPr>
      <a:lvl8pPr marL="1371600" algn="ctr" defTabSz="2506663" rtl="0" fontAlgn="base">
        <a:spcBef>
          <a:spcPct val="0"/>
        </a:spcBef>
        <a:spcAft>
          <a:spcPct val="0"/>
        </a:spcAft>
        <a:defRPr sz="24100">
          <a:solidFill>
            <a:schemeClr val="tx1"/>
          </a:solidFill>
          <a:latin typeface="Calibri" charset="0"/>
          <a:ea typeface="ＭＳ Ｐゴシック" charset="0"/>
          <a:cs typeface="ＭＳ Ｐゴシック" charset="0"/>
        </a:defRPr>
      </a:lvl8pPr>
      <a:lvl9pPr marL="1828800" algn="ctr" defTabSz="2506663" rtl="0" fontAlgn="base">
        <a:spcBef>
          <a:spcPct val="0"/>
        </a:spcBef>
        <a:spcAft>
          <a:spcPct val="0"/>
        </a:spcAft>
        <a:defRPr sz="24100">
          <a:solidFill>
            <a:schemeClr val="tx1"/>
          </a:solidFill>
          <a:latin typeface="Calibri" charset="0"/>
          <a:ea typeface="ＭＳ Ｐゴシック" charset="0"/>
          <a:cs typeface="ＭＳ Ｐゴシック" charset="0"/>
        </a:defRPr>
      </a:lvl9pPr>
    </p:titleStyle>
    <p:bodyStyle>
      <a:lvl1pPr marL="1879600" indent="-1879600" algn="l" defTabSz="2506663" rtl="0" eaLnBrk="0" fontAlgn="base" hangingPunct="0">
        <a:spcBef>
          <a:spcPct val="20000"/>
        </a:spcBef>
        <a:spcAft>
          <a:spcPct val="0"/>
        </a:spcAft>
        <a:buFont typeface="Arial" panose="020B0604020202020204" pitchFamily="34" charset="0"/>
        <a:buChar char="•"/>
        <a:defRPr sz="17600" kern="1200">
          <a:solidFill>
            <a:schemeClr val="tx1"/>
          </a:solidFill>
          <a:latin typeface="+mn-lt"/>
          <a:ea typeface="MS PGothic" panose="020B0600070205080204" pitchFamily="34" charset="-128"/>
          <a:cs typeface="ＭＳ Ｐゴシック" charset="0"/>
        </a:defRPr>
      </a:lvl1pPr>
      <a:lvl2pPr marL="4075113" indent="-1566863" algn="l" defTabSz="2506663" rtl="0" eaLnBrk="0" fontAlgn="base" hangingPunct="0">
        <a:spcBef>
          <a:spcPct val="20000"/>
        </a:spcBef>
        <a:spcAft>
          <a:spcPct val="0"/>
        </a:spcAft>
        <a:buFont typeface="Arial" panose="020B0604020202020204" pitchFamily="34" charset="0"/>
        <a:buChar char="–"/>
        <a:defRPr sz="15400" kern="1200">
          <a:solidFill>
            <a:schemeClr val="tx1"/>
          </a:solidFill>
          <a:latin typeface="+mn-lt"/>
          <a:ea typeface="MS PGothic" panose="020B0600070205080204" pitchFamily="34" charset="-128"/>
          <a:cs typeface="+mn-cs"/>
        </a:defRPr>
      </a:lvl2pPr>
      <a:lvl3pPr marL="6269038" indent="-1252538" algn="l" defTabSz="2506663" rtl="0" eaLnBrk="0" fontAlgn="base" hangingPunct="0">
        <a:spcBef>
          <a:spcPct val="20000"/>
        </a:spcBef>
        <a:spcAft>
          <a:spcPct val="0"/>
        </a:spcAft>
        <a:buFont typeface="Arial" panose="020B0604020202020204" pitchFamily="34" charset="0"/>
        <a:buChar char="•"/>
        <a:defRPr sz="13200" kern="1200">
          <a:solidFill>
            <a:schemeClr val="tx1"/>
          </a:solidFill>
          <a:latin typeface="+mn-lt"/>
          <a:ea typeface="MS PGothic" panose="020B0600070205080204" pitchFamily="34" charset="-128"/>
          <a:cs typeface="+mn-cs"/>
        </a:defRPr>
      </a:lvl3pPr>
      <a:lvl4pPr marL="8777288" indent="-1252538" algn="l" defTabSz="2506663" rtl="0" eaLnBrk="0" fontAlgn="base" hangingPunct="0">
        <a:spcBef>
          <a:spcPct val="20000"/>
        </a:spcBef>
        <a:spcAft>
          <a:spcPct val="0"/>
        </a:spcAft>
        <a:buFont typeface="Arial" panose="020B0604020202020204" pitchFamily="34" charset="0"/>
        <a:buChar char="–"/>
        <a:defRPr sz="11000" kern="1200">
          <a:solidFill>
            <a:schemeClr val="tx1"/>
          </a:solidFill>
          <a:latin typeface="+mn-lt"/>
          <a:ea typeface="MS PGothic" panose="020B0600070205080204" pitchFamily="34" charset="-128"/>
          <a:cs typeface="+mn-cs"/>
        </a:defRPr>
      </a:lvl4pPr>
      <a:lvl5pPr marL="11285538" indent="-1252538" algn="l" defTabSz="2506663" rtl="0" eaLnBrk="0" fontAlgn="base" hangingPunct="0">
        <a:spcBef>
          <a:spcPct val="20000"/>
        </a:spcBef>
        <a:spcAft>
          <a:spcPct val="0"/>
        </a:spcAft>
        <a:buFont typeface="Arial" panose="020B0604020202020204" pitchFamily="34" charset="0"/>
        <a:buChar char="»"/>
        <a:defRPr sz="11000" kern="1200">
          <a:solidFill>
            <a:schemeClr val="tx1"/>
          </a:solidFill>
          <a:latin typeface="+mn-lt"/>
          <a:ea typeface="MS PGothic" panose="020B0600070205080204" pitchFamily="34" charset="-128"/>
          <a:cs typeface="+mn-cs"/>
        </a:defRPr>
      </a:lvl5pPr>
      <a:lvl6pPr marL="13794341" indent="-1254031" algn="l" defTabSz="2508062" rtl="0" eaLnBrk="1" latinLnBrk="0" hangingPunct="1">
        <a:spcBef>
          <a:spcPct val="20000"/>
        </a:spcBef>
        <a:buFont typeface="Arial"/>
        <a:buChar char="•"/>
        <a:defRPr sz="11000" kern="1200">
          <a:solidFill>
            <a:schemeClr val="tx1"/>
          </a:solidFill>
          <a:latin typeface="+mn-lt"/>
          <a:ea typeface="+mn-ea"/>
          <a:cs typeface="+mn-cs"/>
        </a:defRPr>
      </a:lvl6pPr>
      <a:lvl7pPr marL="16302403" indent="-1254031" algn="l" defTabSz="2508062" rtl="0" eaLnBrk="1" latinLnBrk="0" hangingPunct="1">
        <a:spcBef>
          <a:spcPct val="20000"/>
        </a:spcBef>
        <a:buFont typeface="Arial"/>
        <a:buChar char="•"/>
        <a:defRPr sz="11000" kern="1200">
          <a:solidFill>
            <a:schemeClr val="tx1"/>
          </a:solidFill>
          <a:latin typeface="+mn-lt"/>
          <a:ea typeface="+mn-ea"/>
          <a:cs typeface="+mn-cs"/>
        </a:defRPr>
      </a:lvl7pPr>
      <a:lvl8pPr marL="18810465" indent="-1254031" algn="l" defTabSz="2508062" rtl="0" eaLnBrk="1" latinLnBrk="0" hangingPunct="1">
        <a:spcBef>
          <a:spcPct val="20000"/>
        </a:spcBef>
        <a:buFont typeface="Arial"/>
        <a:buChar char="•"/>
        <a:defRPr sz="11000" kern="1200">
          <a:solidFill>
            <a:schemeClr val="tx1"/>
          </a:solidFill>
          <a:latin typeface="+mn-lt"/>
          <a:ea typeface="+mn-ea"/>
          <a:cs typeface="+mn-cs"/>
        </a:defRPr>
      </a:lvl8pPr>
      <a:lvl9pPr marL="21318527" indent="-1254031" algn="l" defTabSz="2508062" rtl="0" eaLnBrk="1" latinLnBrk="0" hangingPunct="1">
        <a:spcBef>
          <a:spcPct val="20000"/>
        </a:spcBef>
        <a:buFont typeface="Arial"/>
        <a:buChar char="•"/>
        <a:defRPr sz="11000" kern="1200">
          <a:solidFill>
            <a:schemeClr val="tx1"/>
          </a:solidFill>
          <a:latin typeface="+mn-lt"/>
          <a:ea typeface="+mn-ea"/>
          <a:cs typeface="+mn-cs"/>
        </a:defRPr>
      </a:lvl9pPr>
    </p:bodyStyle>
    <p:otherStyle>
      <a:defPPr>
        <a:defRPr lang="en-US"/>
      </a:defPPr>
      <a:lvl1pPr marL="0" algn="l" defTabSz="2508062" rtl="0" eaLnBrk="1" latinLnBrk="0" hangingPunct="1">
        <a:defRPr sz="9900" kern="1200">
          <a:solidFill>
            <a:schemeClr val="tx1"/>
          </a:solidFill>
          <a:latin typeface="+mn-lt"/>
          <a:ea typeface="+mn-ea"/>
          <a:cs typeface="+mn-cs"/>
        </a:defRPr>
      </a:lvl1pPr>
      <a:lvl2pPr marL="2508062" algn="l" defTabSz="2508062" rtl="0" eaLnBrk="1" latinLnBrk="0" hangingPunct="1">
        <a:defRPr sz="9900" kern="1200">
          <a:solidFill>
            <a:schemeClr val="tx1"/>
          </a:solidFill>
          <a:latin typeface="+mn-lt"/>
          <a:ea typeface="+mn-ea"/>
          <a:cs typeface="+mn-cs"/>
        </a:defRPr>
      </a:lvl2pPr>
      <a:lvl3pPr marL="5016124" algn="l" defTabSz="2508062" rtl="0" eaLnBrk="1" latinLnBrk="0" hangingPunct="1">
        <a:defRPr sz="9900" kern="1200">
          <a:solidFill>
            <a:schemeClr val="tx1"/>
          </a:solidFill>
          <a:latin typeface="+mn-lt"/>
          <a:ea typeface="+mn-ea"/>
          <a:cs typeface="+mn-cs"/>
        </a:defRPr>
      </a:lvl3pPr>
      <a:lvl4pPr marL="7524186" algn="l" defTabSz="2508062" rtl="0" eaLnBrk="1" latinLnBrk="0" hangingPunct="1">
        <a:defRPr sz="9900" kern="1200">
          <a:solidFill>
            <a:schemeClr val="tx1"/>
          </a:solidFill>
          <a:latin typeface="+mn-lt"/>
          <a:ea typeface="+mn-ea"/>
          <a:cs typeface="+mn-cs"/>
        </a:defRPr>
      </a:lvl4pPr>
      <a:lvl5pPr marL="10032248" algn="l" defTabSz="2508062" rtl="0" eaLnBrk="1" latinLnBrk="0" hangingPunct="1">
        <a:defRPr sz="9900" kern="1200">
          <a:solidFill>
            <a:schemeClr val="tx1"/>
          </a:solidFill>
          <a:latin typeface="+mn-lt"/>
          <a:ea typeface="+mn-ea"/>
          <a:cs typeface="+mn-cs"/>
        </a:defRPr>
      </a:lvl5pPr>
      <a:lvl6pPr marL="12540310" algn="l" defTabSz="2508062" rtl="0" eaLnBrk="1" latinLnBrk="0" hangingPunct="1">
        <a:defRPr sz="9900" kern="1200">
          <a:solidFill>
            <a:schemeClr val="tx1"/>
          </a:solidFill>
          <a:latin typeface="+mn-lt"/>
          <a:ea typeface="+mn-ea"/>
          <a:cs typeface="+mn-cs"/>
        </a:defRPr>
      </a:lvl6pPr>
      <a:lvl7pPr marL="15048372" algn="l" defTabSz="2508062" rtl="0" eaLnBrk="1" latinLnBrk="0" hangingPunct="1">
        <a:defRPr sz="9900" kern="1200">
          <a:solidFill>
            <a:schemeClr val="tx1"/>
          </a:solidFill>
          <a:latin typeface="+mn-lt"/>
          <a:ea typeface="+mn-ea"/>
          <a:cs typeface="+mn-cs"/>
        </a:defRPr>
      </a:lvl7pPr>
      <a:lvl8pPr marL="17556434" algn="l" defTabSz="2508062" rtl="0" eaLnBrk="1" latinLnBrk="0" hangingPunct="1">
        <a:defRPr sz="9900" kern="1200">
          <a:solidFill>
            <a:schemeClr val="tx1"/>
          </a:solidFill>
          <a:latin typeface="+mn-lt"/>
          <a:ea typeface="+mn-ea"/>
          <a:cs typeface="+mn-cs"/>
        </a:defRPr>
      </a:lvl8pPr>
      <a:lvl9pPr marL="20064496" algn="l" defTabSz="2508062" rtl="0" eaLnBrk="1" latinLnBrk="0" hangingPunct="1">
        <a:defRPr sz="9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tiff"/><Relationship Id="rId3" Type="http://schemas.openxmlformats.org/officeDocument/2006/relationships/image" Target="../media/image1.jpeg"/><Relationship Id="rId7" Type="http://schemas.openxmlformats.org/officeDocument/2006/relationships/hyperlink" Target="https://www.ncbi.nlm.nih.gov/books/NBK459232/" TargetMode="External"/><Relationship Id="rId12"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doi.org/10.1186/1479-5876-10-85" TargetMode="External"/><Relationship Id="rId11" Type="http://schemas.openxmlformats.org/officeDocument/2006/relationships/image" Target="../media/image6.tiff"/><Relationship Id="rId5" Type="http://schemas.openxmlformats.org/officeDocument/2006/relationships/hyperlink" Target="https://www.nasa.gov/mission_pages/station/research/benefits/human_health.html" TargetMode="External"/><Relationship Id="rId10" Type="http://schemas.openxmlformats.org/officeDocument/2006/relationships/image" Target="../media/image5.tiff"/><Relationship Id="rId4" Type="http://schemas.openxmlformats.org/officeDocument/2006/relationships/image" Target="../media/image2.png"/><Relationship Id="rId9" Type="http://schemas.openxmlformats.org/officeDocument/2006/relationships/image" Target="../media/image4.tiff"/><Relationship Id="rId1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4B87"/>
        </a:solidFill>
        <a:effectLst/>
      </p:bgPr>
    </p:bg>
    <p:spTree>
      <p:nvGrpSpPr>
        <p:cNvPr id="1" name=""/>
        <p:cNvGrpSpPr/>
        <p:nvPr/>
      </p:nvGrpSpPr>
      <p:grpSpPr>
        <a:xfrm>
          <a:off x="0" y="0"/>
          <a:ext cx="0" cy="0"/>
          <a:chOff x="0" y="0"/>
          <a:chExt cx="0" cy="0"/>
        </a:xfrm>
      </p:grpSpPr>
      <p:sp>
        <p:nvSpPr>
          <p:cNvPr id="3074" name="Text Box 6">
            <a:extLst>
              <a:ext uri="{FF2B5EF4-FFF2-40B4-BE49-F238E27FC236}">
                <a16:creationId xmlns:a16="http://schemas.microsoft.com/office/drawing/2014/main" id="{2F8EEEFB-F71A-4F4E-BD75-EBAC6FCD986F}"/>
              </a:ext>
            </a:extLst>
          </p:cNvPr>
          <p:cNvSpPr txBox="1">
            <a:spLocks noChangeArrowheads="1"/>
          </p:cNvSpPr>
          <p:nvPr/>
        </p:nvSpPr>
        <p:spPr bwMode="auto">
          <a:xfrm>
            <a:off x="218774" y="279252"/>
            <a:ext cx="50767894" cy="49232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34122" tIns="944926" rIns="634122" bIns="634122" anchor="t"/>
          <a:lstStyle>
            <a:lvl1pPr>
              <a:spcBef>
                <a:spcPct val="20000"/>
              </a:spcBef>
              <a:buFont typeface="Arial" panose="020B0604020202020204" pitchFamily="34" charset="0"/>
              <a:buChar char="•"/>
              <a:defRPr sz="17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5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32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1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1000">
                <a:solidFill>
                  <a:schemeClr val="tx1"/>
                </a:solidFill>
                <a:latin typeface="Calibri" panose="020F0502020204030204" pitchFamily="34" charset="0"/>
                <a:ea typeface="MS PGothic" panose="020B0600070205080204" pitchFamily="34" charset="-128"/>
              </a:defRPr>
            </a:lvl5pPr>
            <a:lvl6pPr marL="2514600" indent="-228600" defTabSz="2506663" eaLnBrk="0" fontAlgn="base" hangingPunct="0">
              <a:spcBef>
                <a:spcPct val="20000"/>
              </a:spcBef>
              <a:spcAft>
                <a:spcPct val="0"/>
              </a:spcAft>
              <a:buFont typeface="Arial" panose="020B0604020202020204" pitchFamily="34" charset="0"/>
              <a:buChar char="»"/>
              <a:defRPr sz="11000">
                <a:solidFill>
                  <a:schemeClr val="tx1"/>
                </a:solidFill>
                <a:latin typeface="Calibri" panose="020F0502020204030204" pitchFamily="34" charset="0"/>
                <a:ea typeface="MS PGothic" panose="020B0600070205080204" pitchFamily="34" charset="-128"/>
              </a:defRPr>
            </a:lvl6pPr>
            <a:lvl7pPr marL="2971800" indent="-228600" defTabSz="2506663" eaLnBrk="0" fontAlgn="base" hangingPunct="0">
              <a:spcBef>
                <a:spcPct val="20000"/>
              </a:spcBef>
              <a:spcAft>
                <a:spcPct val="0"/>
              </a:spcAft>
              <a:buFont typeface="Arial" panose="020B0604020202020204" pitchFamily="34" charset="0"/>
              <a:buChar char="»"/>
              <a:defRPr sz="11000">
                <a:solidFill>
                  <a:schemeClr val="tx1"/>
                </a:solidFill>
                <a:latin typeface="Calibri" panose="020F0502020204030204" pitchFamily="34" charset="0"/>
                <a:ea typeface="MS PGothic" panose="020B0600070205080204" pitchFamily="34" charset="-128"/>
              </a:defRPr>
            </a:lvl7pPr>
            <a:lvl8pPr marL="3429000" indent="-228600" defTabSz="2506663" eaLnBrk="0" fontAlgn="base" hangingPunct="0">
              <a:spcBef>
                <a:spcPct val="20000"/>
              </a:spcBef>
              <a:spcAft>
                <a:spcPct val="0"/>
              </a:spcAft>
              <a:buFont typeface="Arial" panose="020B0604020202020204" pitchFamily="34" charset="0"/>
              <a:buChar char="»"/>
              <a:defRPr sz="11000">
                <a:solidFill>
                  <a:schemeClr val="tx1"/>
                </a:solidFill>
                <a:latin typeface="Calibri" panose="020F0502020204030204" pitchFamily="34" charset="0"/>
                <a:ea typeface="MS PGothic" panose="020B0600070205080204" pitchFamily="34" charset="-128"/>
              </a:defRPr>
            </a:lvl8pPr>
            <a:lvl9pPr marL="3886200" indent="-228600" defTabSz="2506663" eaLnBrk="0" fontAlgn="base" hangingPunct="0">
              <a:spcBef>
                <a:spcPct val="20000"/>
              </a:spcBef>
              <a:spcAft>
                <a:spcPct val="0"/>
              </a:spcAft>
              <a:buFont typeface="Arial" panose="020B0604020202020204" pitchFamily="34" charset="0"/>
              <a:buChar char="»"/>
              <a:defRPr sz="11000">
                <a:solidFill>
                  <a:schemeClr val="tx1"/>
                </a:solidFill>
                <a:latin typeface="Calibri" panose="020F0502020204030204" pitchFamily="34" charset="0"/>
                <a:ea typeface="MS PGothic" panose="020B0600070205080204" pitchFamily="34" charset="-128"/>
              </a:defRPr>
            </a:lvl9pPr>
          </a:lstStyle>
          <a:p>
            <a:pPr algn="ctr">
              <a:spcBef>
                <a:spcPts val="80"/>
              </a:spcBef>
              <a:buNone/>
            </a:pPr>
            <a:endParaRPr lang="en-US" sz="10800" dirty="0">
              <a:solidFill>
                <a:schemeClr val="tx2"/>
              </a:solidFill>
              <a:cs typeface="Calibri"/>
            </a:endParaRPr>
          </a:p>
        </p:txBody>
      </p:sp>
      <p:pic>
        <p:nvPicPr>
          <p:cNvPr id="3085" name="Picture 31" descr="CPHSMark-BlueOnWhite.jpg">
            <a:extLst>
              <a:ext uri="{FF2B5EF4-FFF2-40B4-BE49-F238E27FC236}">
                <a16:creationId xmlns:a16="http://schemas.microsoft.com/office/drawing/2014/main" id="{A11C65FB-0718-4C1E-B364-56D2D3714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79582"/>
            <a:ext cx="6973538" cy="177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preview">
            <a:extLst>
              <a:ext uri="{FF2B5EF4-FFF2-40B4-BE49-F238E27FC236}">
                <a16:creationId xmlns:a16="http://schemas.microsoft.com/office/drawing/2014/main" id="{BD1337AF-8759-2443-8B32-ECC4AE2447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5329" y="517654"/>
            <a:ext cx="3326141" cy="38902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1CBEEA-F6D9-7446-8AD2-75B60939C512}"/>
              </a:ext>
            </a:extLst>
          </p:cNvPr>
          <p:cNvSpPr/>
          <p:nvPr/>
        </p:nvSpPr>
        <p:spPr>
          <a:xfrm>
            <a:off x="7287202" y="990864"/>
            <a:ext cx="39745405" cy="1477328"/>
          </a:xfrm>
          <a:prstGeom prst="rect">
            <a:avLst/>
          </a:prstGeom>
          <a:noFill/>
          <a:ln>
            <a:noFill/>
          </a:ln>
        </p:spPr>
        <p:txBody>
          <a:bodyPr wrap="square" lIns="91440" tIns="45720" rIns="91440" bIns="45720" anchor="t">
            <a:spAutoFit/>
          </a:bodyPr>
          <a:lstStyle/>
          <a:p>
            <a:pPr algn="ctr"/>
            <a:r>
              <a:rPr lang="en-US" sz="9000" b="1" cap="none" spc="0" dirty="0">
                <a:ln w="0"/>
                <a:solidFill>
                  <a:srgbClr val="011893"/>
                </a:solidFill>
                <a:effectLst>
                  <a:outerShdw blurRad="38100" dist="25400" dir="5400000" algn="ctr" rotWithShape="0">
                    <a:srgbClr val="6E747A">
                      <a:alpha val="43000"/>
                    </a:srgbClr>
                  </a:outerShdw>
                </a:effectLst>
                <a:latin typeface="Calibri"/>
                <a:ea typeface="MS PGothic"/>
                <a:cs typeface="Calibri"/>
              </a:rPr>
              <a:t>Analysis of Double-Strand Break Repair Pathway Genes</a:t>
            </a:r>
            <a:r>
              <a:rPr lang="en-US" sz="9000" b="1" dirty="0">
                <a:ln w="0"/>
                <a:solidFill>
                  <a:srgbClr val="011893"/>
                </a:solidFill>
                <a:effectLst>
                  <a:outerShdw blurRad="38100" dist="25400" dir="5400000" algn="ctr" rotWithShape="0">
                    <a:srgbClr val="6E747A">
                      <a:alpha val="43000"/>
                    </a:srgbClr>
                  </a:outerShdw>
                </a:effectLst>
                <a:latin typeface="Calibri"/>
                <a:ea typeface="MS PGothic"/>
                <a:cs typeface="Calibri"/>
              </a:rPr>
              <a:t> </a:t>
            </a:r>
            <a:r>
              <a:rPr lang="en-US" sz="9000" b="1" cap="none" spc="0" dirty="0">
                <a:ln w="0"/>
                <a:solidFill>
                  <a:srgbClr val="011893"/>
                </a:solidFill>
                <a:effectLst>
                  <a:outerShdw blurRad="38100" dist="25400" dir="5400000" algn="ctr" rotWithShape="0">
                    <a:srgbClr val="6E747A">
                      <a:alpha val="43000"/>
                    </a:srgbClr>
                  </a:outerShdw>
                </a:effectLst>
                <a:latin typeface="Calibri"/>
                <a:ea typeface="MS PGothic"/>
                <a:cs typeface="Calibri"/>
              </a:rPr>
              <a:t>in </a:t>
            </a:r>
            <a:r>
              <a:rPr lang="en-US" sz="9000" b="1" dirty="0">
                <a:ln w="0"/>
                <a:solidFill>
                  <a:srgbClr val="011893"/>
                </a:solidFill>
                <a:effectLst>
                  <a:outerShdw blurRad="38100" dist="25400" dir="5400000" algn="ctr" rotWithShape="0">
                    <a:srgbClr val="6E747A">
                      <a:alpha val="43000"/>
                    </a:srgbClr>
                  </a:outerShdw>
                </a:effectLst>
                <a:latin typeface="Calibri"/>
                <a:ea typeface="MS PGothic"/>
                <a:cs typeface="Calibri"/>
              </a:rPr>
              <a:t>Human Cancer </a:t>
            </a:r>
            <a:r>
              <a:rPr lang="en-US" sz="9000" b="1" cap="none" spc="0" dirty="0">
                <a:ln w="0"/>
                <a:solidFill>
                  <a:srgbClr val="011893"/>
                </a:solidFill>
                <a:effectLst>
                  <a:outerShdw blurRad="38100" dist="25400" dir="5400000" algn="ctr" rotWithShape="0">
                    <a:srgbClr val="6E747A">
                      <a:alpha val="43000"/>
                    </a:srgbClr>
                  </a:outerShdw>
                </a:effectLst>
                <a:latin typeface="Calibri"/>
                <a:ea typeface="MS PGothic"/>
                <a:cs typeface="Calibri"/>
              </a:rPr>
              <a:t>Cell Lines</a:t>
            </a:r>
            <a:endParaRPr lang="en-US" sz="9000" dirty="0">
              <a:solidFill>
                <a:srgbClr val="011893"/>
              </a:solidFill>
              <a:latin typeface="Calibri"/>
              <a:ea typeface="MS PGothic"/>
              <a:cs typeface="Calibri"/>
            </a:endParaRPr>
          </a:p>
        </p:txBody>
      </p:sp>
      <p:sp>
        <p:nvSpPr>
          <p:cNvPr id="3" name="TextBox 2">
            <a:extLst>
              <a:ext uri="{FF2B5EF4-FFF2-40B4-BE49-F238E27FC236}">
                <a16:creationId xmlns:a16="http://schemas.microsoft.com/office/drawing/2014/main" id="{2A98ADA1-E9F1-FB43-9412-1419EF010968}"/>
              </a:ext>
            </a:extLst>
          </p:cNvPr>
          <p:cNvSpPr txBox="1"/>
          <p:nvPr/>
        </p:nvSpPr>
        <p:spPr>
          <a:xfrm>
            <a:off x="9791599" y="2763000"/>
            <a:ext cx="34739194" cy="2123658"/>
          </a:xfrm>
          <a:prstGeom prst="rect">
            <a:avLst/>
          </a:prstGeom>
          <a:noFill/>
        </p:spPr>
        <p:txBody>
          <a:bodyPr wrap="square" lIns="91440" tIns="45720" rIns="91440" bIns="45720" rtlCol="0" anchor="t">
            <a:spAutoFit/>
          </a:bodyPr>
          <a:lstStyle/>
          <a:p>
            <a:pPr algn="ctr"/>
            <a:r>
              <a:rPr lang="en-US" sz="7200" b="1" dirty="0">
                <a:solidFill>
                  <a:schemeClr val="tx2">
                    <a:lumMod val="60000"/>
                    <a:lumOff val="40000"/>
                  </a:schemeClr>
                </a:solidFill>
                <a:latin typeface="Calibri"/>
                <a:ea typeface="MS PGothic"/>
                <a:cs typeface="Calibri"/>
              </a:rPr>
              <a:t>Anna Braun, Abbie Whittemore, Tepary Cooley, Abebe Mengesha and Pramod B. Mahajan</a:t>
            </a:r>
            <a:endParaRPr lang="en-US" sz="7200" b="1" dirty="0">
              <a:solidFill>
                <a:schemeClr val="tx2">
                  <a:lumMod val="60000"/>
                  <a:lumOff val="40000"/>
                </a:schemeClr>
              </a:solidFill>
              <a:cs typeface="Calibri"/>
            </a:endParaRPr>
          </a:p>
          <a:p>
            <a:pPr algn="ctr"/>
            <a:r>
              <a:rPr lang="en-US" sz="6000" b="1" i="1" dirty="0">
                <a:solidFill>
                  <a:schemeClr val="tx2">
                    <a:lumMod val="60000"/>
                    <a:lumOff val="40000"/>
                  </a:schemeClr>
                </a:solidFill>
                <a:latin typeface="Calibri"/>
                <a:ea typeface="MS PGothic"/>
                <a:cs typeface="Calibri"/>
              </a:rPr>
              <a:t>Dept. of PA Sciences, College of Pharmacy and Health Sciences, Drake University, Des Moines, IA 50322</a:t>
            </a:r>
            <a:r>
              <a:rPr lang="en-US" sz="6000" b="1" dirty="0">
                <a:solidFill>
                  <a:schemeClr val="tx2">
                    <a:lumMod val="60000"/>
                    <a:lumOff val="40000"/>
                  </a:schemeClr>
                </a:solidFill>
                <a:latin typeface="Calibri"/>
                <a:ea typeface="MS PGothic"/>
                <a:cs typeface="Calibri"/>
              </a:rPr>
              <a:t> </a:t>
            </a:r>
            <a:endParaRPr lang="en-US" sz="6000" b="1" dirty="0">
              <a:solidFill>
                <a:schemeClr val="tx2">
                  <a:lumMod val="60000"/>
                  <a:lumOff val="40000"/>
                </a:schemeClr>
              </a:solidFill>
              <a:cs typeface="Calibri"/>
            </a:endParaRPr>
          </a:p>
        </p:txBody>
      </p:sp>
      <p:sp>
        <p:nvSpPr>
          <p:cNvPr id="5" name="Rectangle 4">
            <a:extLst>
              <a:ext uri="{FF2B5EF4-FFF2-40B4-BE49-F238E27FC236}">
                <a16:creationId xmlns:a16="http://schemas.microsoft.com/office/drawing/2014/main" id="{FCF70311-EC84-F343-8011-13427F138C1C}"/>
              </a:ext>
            </a:extLst>
          </p:cNvPr>
          <p:cNvSpPr/>
          <p:nvPr/>
        </p:nvSpPr>
        <p:spPr>
          <a:xfrm>
            <a:off x="173054" y="5340802"/>
            <a:ext cx="12498550" cy="273235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a:extLst>
              <a:ext uri="{FF2B5EF4-FFF2-40B4-BE49-F238E27FC236}">
                <a16:creationId xmlns:a16="http://schemas.microsoft.com/office/drawing/2014/main" id="{0CACC5FD-002C-444C-BB15-776CC3473EE3}"/>
              </a:ext>
            </a:extLst>
          </p:cNvPr>
          <p:cNvSpPr/>
          <p:nvPr/>
        </p:nvSpPr>
        <p:spPr>
          <a:xfrm>
            <a:off x="12774689" y="5340801"/>
            <a:ext cx="23622242" cy="172691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6000" dirty="0"/>
          </a:p>
        </p:txBody>
      </p:sp>
      <p:sp>
        <p:nvSpPr>
          <p:cNvPr id="10" name="Rectangle 9">
            <a:extLst>
              <a:ext uri="{FF2B5EF4-FFF2-40B4-BE49-F238E27FC236}">
                <a16:creationId xmlns:a16="http://schemas.microsoft.com/office/drawing/2014/main" id="{48FF6066-AA70-5944-9662-1734AD8D3867}"/>
              </a:ext>
            </a:extLst>
          </p:cNvPr>
          <p:cNvSpPr/>
          <p:nvPr/>
        </p:nvSpPr>
        <p:spPr>
          <a:xfrm>
            <a:off x="36484855" y="5340800"/>
            <a:ext cx="14501813" cy="273235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8A997E91-FA6E-0E48-99B0-1E365CE1FBB9}"/>
              </a:ext>
            </a:extLst>
          </p:cNvPr>
          <p:cNvSpPr txBox="1"/>
          <p:nvPr/>
        </p:nvSpPr>
        <p:spPr>
          <a:xfrm>
            <a:off x="304800" y="5375887"/>
            <a:ext cx="12185622" cy="26745783"/>
          </a:xfrm>
          <a:prstGeom prst="rect">
            <a:avLst/>
          </a:prstGeom>
          <a:noFill/>
        </p:spPr>
        <p:txBody>
          <a:bodyPr wrap="square" lIns="91440" tIns="45720" rIns="91440" bIns="45720" rtlCol="0" anchor="t">
            <a:spAutoFit/>
          </a:bodyPr>
          <a:lstStyle/>
          <a:p>
            <a:pPr algn="ctr"/>
            <a:r>
              <a:rPr lang="en-US" sz="5400" b="1" dirty="0">
                <a:latin typeface="Calibri"/>
                <a:ea typeface="MS PGothic"/>
                <a:cs typeface="Calibri"/>
              </a:rPr>
              <a:t>ABSTRACT</a:t>
            </a:r>
          </a:p>
          <a:p>
            <a:r>
              <a:rPr lang="en-US" sz="3200" b="1" dirty="0">
                <a:solidFill>
                  <a:srgbClr val="2A4B87"/>
                </a:solidFill>
                <a:latin typeface="Calibri"/>
                <a:ea typeface="MS PGothic"/>
                <a:cs typeface="Calibri"/>
              </a:rPr>
              <a:t>     The effects of radiation exposure can be life-threatening to all living organisms. Radiation exposure may occur from space travel, medical examination and treatments, and tragic accidents like Chernobyl. The main effect of radiation on the human body is DNA double-stranded breakage, which often causes many types of cancers. This project is focused on DNA damage repair and its consequences on human health. Through this project, we have investigated the effects of DNA damage on levels of the genes involved in double-stranded break repair pathways, including B-Raf and PARP. These results will be discussed in light of their implications for repair of radiation-induced DNA damage. </a:t>
            </a:r>
          </a:p>
          <a:p>
            <a:pPr algn="ctr"/>
            <a:endParaRPr lang="en-US" sz="2000" b="1" dirty="0">
              <a:latin typeface="Calibri"/>
              <a:ea typeface="MS PGothic"/>
              <a:cs typeface="Calibri"/>
            </a:endParaRPr>
          </a:p>
          <a:p>
            <a:pPr algn="ctr"/>
            <a:r>
              <a:rPr lang="en-US" sz="5400" b="1" dirty="0">
                <a:latin typeface="Calibri"/>
                <a:ea typeface="MS PGothic"/>
                <a:cs typeface="Calibri"/>
              </a:rPr>
              <a:t>INTRODUCTION</a:t>
            </a:r>
          </a:p>
          <a:p>
            <a:pPr algn="ctr"/>
            <a:endParaRPr lang="en-US" sz="2000" b="1" dirty="0">
              <a:latin typeface="Calibri"/>
              <a:ea typeface="MS PGothic"/>
              <a:cs typeface="Calibri"/>
            </a:endParaRPr>
          </a:p>
          <a:p>
            <a:pPr algn="ctr"/>
            <a:endParaRPr lang="en-US" sz="3600" b="1" dirty="0">
              <a:latin typeface="Calibri"/>
              <a:ea typeface="MS PGothic"/>
              <a:cs typeface="Calibri"/>
            </a:endParaRPr>
          </a:p>
          <a:p>
            <a:pPr algn="ctr"/>
            <a:endParaRPr lang="en-US" sz="3600" b="1" dirty="0">
              <a:latin typeface="Calibri"/>
              <a:ea typeface="MS PGothic"/>
              <a:cs typeface="Calibri"/>
            </a:endParaRPr>
          </a:p>
          <a:p>
            <a:pPr algn="ctr"/>
            <a:endParaRPr lang="en-US" sz="3600" b="1" dirty="0">
              <a:solidFill>
                <a:srgbClr val="2A4B87"/>
              </a:solidFill>
              <a:latin typeface="Calibri"/>
              <a:ea typeface="MS PGothic"/>
              <a:cs typeface="Calibri"/>
            </a:endParaRPr>
          </a:p>
          <a:p>
            <a:pPr algn="ctr"/>
            <a:endParaRPr lang="en-US" sz="3600" b="1" dirty="0">
              <a:solidFill>
                <a:srgbClr val="2A4B87"/>
              </a:solidFill>
              <a:latin typeface="Calibri"/>
              <a:ea typeface="MS PGothic"/>
              <a:cs typeface="Calibri"/>
            </a:endParaRPr>
          </a:p>
          <a:p>
            <a:pPr algn="ctr"/>
            <a:endParaRPr lang="en-US" sz="3600" dirty="0">
              <a:solidFill>
                <a:srgbClr val="2A4B87"/>
              </a:solidFill>
              <a:latin typeface="Calibri"/>
              <a:ea typeface="MS PGothic"/>
              <a:cs typeface="Calibri"/>
            </a:endParaRPr>
          </a:p>
          <a:p>
            <a:endParaRPr lang="en-US" sz="3600" b="1" dirty="0">
              <a:solidFill>
                <a:srgbClr val="000000"/>
              </a:solidFill>
              <a:latin typeface="Calibri"/>
              <a:ea typeface="MS PGothic"/>
              <a:cs typeface="Calibri"/>
            </a:endParaRPr>
          </a:p>
          <a:p>
            <a:r>
              <a:rPr lang="en-US" sz="3600" b="1" dirty="0">
                <a:solidFill>
                  <a:srgbClr val="2A4B87"/>
                </a:solidFill>
                <a:latin typeface="Calibri"/>
                <a:ea typeface="MS PGothic"/>
                <a:cs typeface="Calibri"/>
              </a:rPr>
              <a:t>  </a:t>
            </a:r>
          </a:p>
          <a:p>
            <a:endParaRPr lang="en-US" sz="3600" b="1" dirty="0">
              <a:solidFill>
                <a:srgbClr val="2A4B87"/>
              </a:solidFill>
              <a:cs typeface="Calibri" panose="020F0502020204030204" pitchFamily="34" charset="0"/>
            </a:endParaRPr>
          </a:p>
          <a:p>
            <a:endParaRPr lang="en-US" sz="3600" b="1" dirty="0">
              <a:solidFill>
                <a:srgbClr val="2A4B87"/>
              </a:solidFill>
              <a:cs typeface="Calibri" panose="020F0502020204030204" pitchFamily="34" charset="0"/>
            </a:endParaRPr>
          </a:p>
          <a:p>
            <a:endParaRPr lang="en-US" sz="3600" b="1" dirty="0">
              <a:solidFill>
                <a:srgbClr val="2A4B87"/>
              </a:solidFill>
              <a:cs typeface="Calibri" panose="020F0502020204030204" pitchFamily="34" charset="0"/>
            </a:endParaRPr>
          </a:p>
          <a:p>
            <a:endParaRPr lang="en-US" sz="3600" b="1" dirty="0">
              <a:solidFill>
                <a:srgbClr val="2A4B87"/>
              </a:solidFill>
              <a:cs typeface="Calibri" panose="020F0502020204030204" pitchFamily="34" charset="0"/>
            </a:endParaRPr>
          </a:p>
          <a:p>
            <a:r>
              <a:rPr lang="en-US" sz="3600" dirty="0">
                <a:solidFill>
                  <a:srgbClr val="2A4B87"/>
                </a:solidFill>
                <a:latin typeface="Calibri"/>
                <a:ea typeface="MS PGothic"/>
                <a:cs typeface="Calibri"/>
              </a:rPr>
              <a:t>     </a:t>
            </a:r>
            <a:endParaRPr lang="en-US" sz="3600" dirty="0">
              <a:solidFill>
                <a:srgbClr val="2A4B87"/>
              </a:solidFill>
              <a:cs typeface="Calibri"/>
            </a:endParaRPr>
          </a:p>
          <a:p>
            <a:r>
              <a:rPr lang="en-US" sz="3600" dirty="0">
                <a:solidFill>
                  <a:srgbClr val="2A4B87"/>
                </a:solidFill>
                <a:latin typeface="Calibri"/>
                <a:ea typeface="MS PGothic"/>
                <a:cs typeface="Calibri"/>
              </a:rPr>
              <a:t>   </a:t>
            </a:r>
            <a:endParaRPr lang="en-US" sz="3600" b="1" dirty="0">
              <a:solidFill>
                <a:srgbClr val="2A4B87"/>
              </a:solidFill>
              <a:latin typeface="Calibri"/>
              <a:ea typeface="MS PGothic"/>
              <a:cs typeface="Calibri"/>
            </a:endParaRPr>
          </a:p>
          <a:p>
            <a:endParaRPr lang="en-US" sz="3600" dirty="0">
              <a:solidFill>
                <a:srgbClr val="2A4B87"/>
              </a:solidFill>
              <a:latin typeface="Calibri"/>
              <a:ea typeface="MS PGothic"/>
              <a:cs typeface="Calibri"/>
            </a:endParaRPr>
          </a:p>
          <a:p>
            <a:endParaRPr lang="en-US" sz="3600" dirty="0">
              <a:solidFill>
                <a:srgbClr val="2A4B87"/>
              </a:solidFill>
              <a:latin typeface="Calibri"/>
              <a:ea typeface="MS PGothic"/>
              <a:cs typeface="Calibri"/>
            </a:endParaRPr>
          </a:p>
          <a:p>
            <a:r>
              <a:rPr lang="en-US" sz="3200" b="1" dirty="0">
                <a:solidFill>
                  <a:srgbClr val="2A4B87"/>
                </a:solidFill>
              </a:rPr>
              <a:t>   </a:t>
            </a:r>
          </a:p>
          <a:p>
            <a:r>
              <a:rPr lang="en-US" sz="3200" b="1" dirty="0">
                <a:solidFill>
                  <a:srgbClr val="2A4B87"/>
                </a:solidFill>
              </a:rPr>
              <a:t>     Exposure to high-energy radiation, occurring in space or on earth, causes DNA damage, which has serious health consequences. </a:t>
            </a:r>
            <a:r>
              <a:rPr lang="en-US" sz="3200" b="1" baseline="30000" dirty="0">
                <a:solidFill>
                  <a:srgbClr val="2A4B87"/>
                </a:solidFill>
              </a:rPr>
              <a:t>(1- 4) </a:t>
            </a:r>
            <a:r>
              <a:rPr lang="en-US" sz="3200" b="1" dirty="0">
                <a:solidFill>
                  <a:srgbClr val="2A4B87"/>
                </a:solidFill>
              </a:rPr>
              <a:t>Cancers of skin, ocular, and lymphoid tissue are a direct result of exposure to UV rays. </a:t>
            </a:r>
            <a:r>
              <a:rPr lang="en-US" sz="3200" b="1" baseline="30000" dirty="0">
                <a:solidFill>
                  <a:srgbClr val="2A4B87"/>
                </a:solidFill>
              </a:rPr>
              <a:t>(5)</a:t>
            </a:r>
            <a:r>
              <a:rPr lang="en-US" sz="3200" b="1" dirty="0">
                <a:solidFill>
                  <a:srgbClr val="2A4B87"/>
                </a:solidFill>
              </a:rPr>
              <a:t> Failure in repair of radiation induced DNA damage also leads to a number of hereditary disorders. </a:t>
            </a:r>
            <a:r>
              <a:rPr lang="en-US" sz="3200" b="1" baseline="30000" dirty="0">
                <a:solidFill>
                  <a:srgbClr val="2A4B87"/>
                </a:solidFill>
              </a:rPr>
              <a:t>(6,7)</a:t>
            </a:r>
            <a:r>
              <a:rPr lang="en-US" sz="3200" b="1" dirty="0">
                <a:solidFill>
                  <a:srgbClr val="2A4B87"/>
                </a:solidFill>
              </a:rPr>
              <a:t> Therefore, NASA continues to pursue and support research in this important area of human health. </a:t>
            </a:r>
            <a:r>
              <a:rPr lang="en-US" sz="3200" b="1" baseline="30000" dirty="0">
                <a:solidFill>
                  <a:srgbClr val="2A4B87"/>
                </a:solidFill>
              </a:rPr>
              <a:t>(1,3,8)</a:t>
            </a:r>
            <a:r>
              <a:rPr lang="en-US" sz="3200" b="1" dirty="0">
                <a:solidFill>
                  <a:srgbClr val="2A4B87"/>
                </a:solidFill>
              </a:rPr>
              <a:t> We are investigating molecular signaling pathways of DNA damage using human cancer cells and radiomimetic compounds as tools. This study focuses on the effects of Doxorubicin (DOXO) on B-Raf due to its important role in regulation of cell growth. The B-Raf protein is a serine/threonine protein kinase activating the MAP kinase/ERK-signaling pathway. About 50 % of melanomas harbor B-Raf mutations that lead to the over-expression of the enzyme which triggers the overgrowth and proliferation of cancerous tumors. </a:t>
            </a:r>
            <a:r>
              <a:rPr lang="en-US" sz="3200" b="1" baseline="30000" dirty="0">
                <a:solidFill>
                  <a:srgbClr val="2A4B87"/>
                </a:solidFill>
              </a:rPr>
              <a:t>(9)</a:t>
            </a:r>
          </a:p>
          <a:p>
            <a:endParaRPr lang="en-US" sz="2000" b="1" dirty="0">
              <a:solidFill>
                <a:srgbClr val="2A4B87"/>
              </a:solidFill>
            </a:endParaRPr>
          </a:p>
          <a:p>
            <a:r>
              <a:rPr lang="en-US" sz="3200" b="1" dirty="0">
                <a:solidFill>
                  <a:srgbClr val="2A4B87"/>
                </a:solidFill>
              </a:rPr>
              <a:t>     DOXO is a common anthracycline chemotherapy agent used to treat various types of cancers. This agent works through the inhibition of Type II Topoisomerases, which results in DNA double-strand breakage. The loss of structural integrity of DNA results in death of the cancer cells. </a:t>
            </a:r>
            <a:r>
              <a:rPr lang="en-US" sz="3200" b="1" baseline="30000" dirty="0">
                <a:solidFill>
                  <a:srgbClr val="2A4B87"/>
                </a:solidFill>
              </a:rPr>
              <a:t>(10)</a:t>
            </a:r>
            <a:r>
              <a:rPr lang="en-US" sz="3200" b="1" dirty="0">
                <a:solidFill>
                  <a:srgbClr val="2A4B87"/>
                </a:solidFill>
              </a:rPr>
              <a:t> </a:t>
            </a:r>
            <a:r>
              <a:rPr lang="en-US" sz="3200" b="1" baseline="30000" dirty="0">
                <a:solidFill>
                  <a:srgbClr val="2A4B87"/>
                </a:solidFill>
              </a:rPr>
              <a:t> </a:t>
            </a:r>
            <a:r>
              <a:rPr lang="en-US" sz="3200" b="1" dirty="0">
                <a:solidFill>
                  <a:srgbClr val="2A4B87"/>
                </a:solidFill>
              </a:rPr>
              <a:t>This study aims to observe the effects of DOXO treatment on the B-Raf protein concentration in human mammary tumor cell lines and T-lymphoma cell lines. </a:t>
            </a:r>
          </a:p>
        </p:txBody>
      </p:sp>
      <p:sp>
        <p:nvSpPr>
          <p:cNvPr id="7" name="TextBox 6">
            <a:extLst>
              <a:ext uri="{FF2B5EF4-FFF2-40B4-BE49-F238E27FC236}">
                <a16:creationId xmlns:a16="http://schemas.microsoft.com/office/drawing/2014/main" id="{7A71CE24-00BE-AD4E-B75B-14CF93D2C71E}"/>
              </a:ext>
            </a:extLst>
          </p:cNvPr>
          <p:cNvSpPr txBox="1"/>
          <p:nvPr/>
        </p:nvSpPr>
        <p:spPr>
          <a:xfrm>
            <a:off x="12968026" y="5365468"/>
            <a:ext cx="23200705" cy="923330"/>
          </a:xfrm>
          <a:prstGeom prst="rect">
            <a:avLst/>
          </a:prstGeom>
          <a:noFill/>
        </p:spPr>
        <p:txBody>
          <a:bodyPr wrap="square" rtlCol="0">
            <a:spAutoFit/>
          </a:bodyPr>
          <a:lstStyle/>
          <a:p>
            <a:pPr algn="ctr"/>
            <a:r>
              <a:rPr lang="en-US" sz="5400" b="1" dirty="0"/>
              <a:t>RESULTS </a:t>
            </a:r>
          </a:p>
        </p:txBody>
      </p:sp>
      <p:sp>
        <p:nvSpPr>
          <p:cNvPr id="14" name="TextBox 13">
            <a:extLst>
              <a:ext uri="{FF2B5EF4-FFF2-40B4-BE49-F238E27FC236}">
                <a16:creationId xmlns:a16="http://schemas.microsoft.com/office/drawing/2014/main" id="{89B9ADF9-92EB-FD4D-B4AE-0B2B875424E2}"/>
              </a:ext>
            </a:extLst>
          </p:cNvPr>
          <p:cNvSpPr txBox="1"/>
          <p:nvPr/>
        </p:nvSpPr>
        <p:spPr>
          <a:xfrm>
            <a:off x="37257055" y="5375887"/>
            <a:ext cx="13264230" cy="923330"/>
          </a:xfrm>
          <a:prstGeom prst="rect">
            <a:avLst/>
          </a:prstGeom>
          <a:noFill/>
        </p:spPr>
        <p:txBody>
          <a:bodyPr wrap="square" rtlCol="0">
            <a:spAutoFit/>
          </a:bodyPr>
          <a:lstStyle/>
          <a:p>
            <a:pPr algn="ctr"/>
            <a:r>
              <a:rPr lang="en-US" sz="5400" b="1" dirty="0"/>
              <a:t>DISCUSSION</a:t>
            </a:r>
          </a:p>
        </p:txBody>
      </p:sp>
      <p:sp>
        <p:nvSpPr>
          <p:cNvPr id="15" name="TextBox 14">
            <a:extLst>
              <a:ext uri="{FF2B5EF4-FFF2-40B4-BE49-F238E27FC236}">
                <a16:creationId xmlns:a16="http://schemas.microsoft.com/office/drawing/2014/main" id="{C99C4E05-4B5D-7342-8BD2-63B45F0FA72A}"/>
              </a:ext>
            </a:extLst>
          </p:cNvPr>
          <p:cNvSpPr txBox="1"/>
          <p:nvPr/>
        </p:nvSpPr>
        <p:spPr>
          <a:xfrm>
            <a:off x="36484855" y="24472819"/>
            <a:ext cx="13264230" cy="923330"/>
          </a:xfrm>
          <a:prstGeom prst="rect">
            <a:avLst/>
          </a:prstGeom>
          <a:noFill/>
        </p:spPr>
        <p:txBody>
          <a:bodyPr wrap="square" lIns="91440" tIns="45720" rIns="91440" bIns="45720" rtlCol="0" anchor="t">
            <a:spAutoFit/>
          </a:bodyPr>
          <a:lstStyle/>
          <a:p>
            <a:pPr algn="ctr"/>
            <a:r>
              <a:rPr lang="en-US" sz="5400" b="1" dirty="0">
                <a:latin typeface="Calibri"/>
                <a:ea typeface="MS PGothic"/>
                <a:cs typeface="Calibri"/>
              </a:rPr>
              <a:t>CONCLUSION &amp; FUTURE PLANS</a:t>
            </a:r>
            <a:endParaRPr lang="en-US" sz="5400" b="1" dirty="0"/>
          </a:p>
        </p:txBody>
      </p:sp>
      <p:sp>
        <p:nvSpPr>
          <p:cNvPr id="17" name="TextBox 16">
            <a:extLst>
              <a:ext uri="{FF2B5EF4-FFF2-40B4-BE49-F238E27FC236}">
                <a16:creationId xmlns:a16="http://schemas.microsoft.com/office/drawing/2014/main" id="{E52180CE-A295-9540-A594-DCE9754C973F}"/>
              </a:ext>
            </a:extLst>
          </p:cNvPr>
          <p:cNvSpPr txBox="1"/>
          <p:nvPr/>
        </p:nvSpPr>
        <p:spPr>
          <a:xfrm>
            <a:off x="36916396" y="30652749"/>
            <a:ext cx="13045404" cy="1954381"/>
          </a:xfrm>
          <a:prstGeom prst="rect">
            <a:avLst/>
          </a:prstGeom>
          <a:noFill/>
        </p:spPr>
        <p:txBody>
          <a:bodyPr wrap="square" rtlCol="0">
            <a:spAutoFit/>
          </a:bodyPr>
          <a:lstStyle/>
          <a:p>
            <a:pPr lvl="0"/>
            <a:r>
              <a:rPr lang="en-US" sz="1100" b="1" dirty="0">
                <a:solidFill>
                  <a:srgbClr val="2A4B87"/>
                </a:solidFill>
              </a:rPr>
              <a:t>1. Roy S. Impact of UV Radiation on Genome Stability and Human Health. </a:t>
            </a:r>
            <a:r>
              <a:rPr lang="en-US" sz="1100" b="1" i="1" dirty="0">
                <a:solidFill>
                  <a:srgbClr val="2A4B87"/>
                </a:solidFill>
              </a:rPr>
              <a:t>Adv Exp Med Biol</a:t>
            </a:r>
            <a:r>
              <a:rPr lang="en-US" sz="1100" b="1" dirty="0">
                <a:solidFill>
                  <a:srgbClr val="2A4B87"/>
                </a:solidFill>
              </a:rPr>
              <a:t>. 2017; 996:207‐219. </a:t>
            </a:r>
          </a:p>
          <a:p>
            <a:pPr lvl="0"/>
            <a:r>
              <a:rPr lang="en-US" sz="1100" b="1" dirty="0">
                <a:solidFill>
                  <a:srgbClr val="2A4B87"/>
                </a:solidFill>
              </a:rPr>
              <a:t>2. DNA repair, genetic instability and cancer’ by Wei, Q., Li L. and Chen D (Editors) World Scientific Publishing, Singapore. 1</a:t>
            </a:r>
            <a:r>
              <a:rPr lang="en-US" sz="1100" b="1" baseline="30000" dirty="0">
                <a:solidFill>
                  <a:srgbClr val="2A4B87"/>
                </a:solidFill>
              </a:rPr>
              <a:t>st</a:t>
            </a:r>
            <a:r>
              <a:rPr lang="en-US" sz="1100" b="1" dirty="0">
                <a:solidFill>
                  <a:srgbClr val="2A4B87"/>
                </a:solidFill>
              </a:rPr>
              <a:t> Edition, 2007. </a:t>
            </a:r>
          </a:p>
          <a:p>
            <a:pPr lvl="0"/>
            <a:r>
              <a:rPr lang="en-US" sz="1100" b="1" dirty="0">
                <a:solidFill>
                  <a:srgbClr val="2A4B87"/>
                </a:solidFill>
              </a:rPr>
              <a:t>3. Cadet, J., and Douki, T. Formation of UV-induced DNA damage contributing to skin cancer development. Photochem. Photobiol. Sci. 2018; 17, 1816–1841.</a:t>
            </a:r>
          </a:p>
          <a:p>
            <a:pPr lvl="0"/>
            <a:r>
              <a:rPr lang="en-US" sz="1100" b="1" dirty="0">
                <a:solidFill>
                  <a:srgbClr val="2A4B87"/>
                </a:solidFill>
              </a:rPr>
              <a:t>4. Kamari F, Hallaj S, Dorosti F, et al. Phototoxicity of environmental radiations in human lens: revisiting the pathogenesis of UV-induced cataract. </a:t>
            </a:r>
            <a:r>
              <a:rPr lang="en-US" sz="1100" b="1" i="1" dirty="0">
                <a:solidFill>
                  <a:srgbClr val="2A4B87"/>
                </a:solidFill>
              </a:rPr>
              <a:t>Graefes Arch Clin Exp Ophthalmol</a:t>
            </a:r>
            <a:r>
              <a:rPr lang="en-US" sz="1100" b="1" dirty="0">
                <a:solidFill>
                  <a:srgbClr val="2A4B87"/>
                </a:solidFill>
              </a:rPr>
              <a:t>. 2019;257(10):2065‐2077. </a:t>
            </a:r>
          </a:p>
          <a:p>
            <a:pPr lvl="0"/>
            <a:r>
              <a:rPr lang="en-US" sz="1100" b="1" dirty="0">
                <a:solidFill>
                  <a:srgbClr val="2A4B87"/>
                </a:solidFill>
              </a:rPr>
              <a:t>5. Bernard JJ, Gallo RL, Krutmann J. Photoimmunology: how ultraviolet radiation affects the immune system. </a:t>
            </a:r>
            <a:r>
              <a:rPr lang="en-US" sz="1100" b="1" i="1" dirty="0">
                <a:solidFill>
                  <a:srgbClr val="2A4B87"/>
                </a:solidFill>
              </a:rPr>
              <a:t>Nat Rev Immunol</a:t>
            </a:r>
            <a:r>
              <a:rPr lang="en-US" sz="1100" b="1" dirty="0">
                <a:solidFill>
                  <a:srgbClr val="2A4B87"/>
                </a:solidFill>
              </a:rPr>
              <a:t>. 2019;19(11):688‐701. </a:t>
            </a:r>
          </a:p>
          <a:p>
            <a:pPr lvl="0"/>
            <a:r>
              <a:rPr lang="en-US" sz="1100" b="1" dirty="0">
                <a:solidFill>
                  <a:srgbClr val="2A4B87"/>
                </a:solidFill>
              </a:rPr>
              <a:t>6. Majidinia M, Yousefi B. DNA repair and damage pathways in breast cancer development and therapy. </a:t>
            </a:r>
            <a:r>
              <a:rPr lang="en-US" sz="1100" b="1" i="1" dirty="0">
                <a:solidFill>
                  <a:srgbClr val="2A4B87"/>
                </a:solidFill>
              </a:rPr>
              <a:t>DNA Repair (Amst)</a:t>
            </a:r>
            <a:r>
              <a:rPr lang="en-US" sz="1100" b="1" dirty="0">
                <a:solidFill>
                  <a:srgbClr val="2A4B87"/>
                </a:solidFill>
              </a:rPr>
              <a:t>. 2017; 54:22‐29.</a:t>
            </a:r>
          </a:p>
          <a:p>
            <a:pPr lvl="0"/>
            <a:r>
              <a:rPr lang="en-US" sz="1100" b="1" dirty="0">
                <a:solidFill>
                  <a:srgbClr val="2A4B87"/>
                </a:solidFill>
              </a:rPr>
              <a:t>7. Nielsen FC, van Overeem Hansen T, Sørensen CS. Hereditary breast and ovarian cancer: new genes in confined pathways. </a:t>
            </a:r>
            <a:r>
              <a:rPr lang="en-US" sz="1100" b="1" i="1" dirty="0">
                <a:solidFill>
                  <a:srgbClr val="2A4B87"/>
                </a:solidFill>
              </a:rPr>
              <a:t>Nat Rev Cancer</a:t>
            </a:r>
            <a:r>
              <a:rPr lang="en-US" sz="1100" b="1" dirty="0">
                <a:solidFill>
                  <a:srgbClr val="2A4B87"/>
                </a:solidFill>
              </a:rPr>
              <a:t>. 2016;16(9):599‐612. </a:t>
            </a:r>
          </a:p>
          <a:p>
            <a:pPr lvl="0"/>
            <a:r>
              <a:rPr lang="en-US" sz="1100" b="1" u="sng" dirty="0">
                <a:solidFill>
                  <a:srgbClr val="2A4B87"/>
                </a:solidFill>
                <a:hlinkClick r:id="rId5">
                  <a:extLst>
                    <a:ext uri="{A12FA001-AC4F-418D-AE19-62706E023703}">
                      <ahyp:hlinkClr xmlns:ahyp="http://schemas.microsoft.com/office/drawing/2018/hyperlinkcolor" val="tx"/>
                    </a:ext>
                  </a:extLst>
                </a:hlinkClick>
              </a:rPr>
              <a:t>8. https://www.nasa.gov/mission_pages/station/research/benefits/human_health.html</a:t>
            </a:r>
            <a:endParaRPr lang="en-US" sz="1100" b="1" dirty="0">
              <a:solidFill>
                <a:srgbClr val="2A4B87"/>
              </a:solidFill>
            </a:endParaRPr>
          </a:p>
          <a:p>
            <a:pPr lvl="0"/>
            <a:r>
              <a:rPr lang="en-US" sz="1100" b="1" dirty="0">
                <a:solidFill>
                  <a:srgbClr val="2A4B87"/>
                </a:solidFill>
              </a:rPr>
              <a:t>9. Ascierto, P.A., Kirkwood, J.M., Grob, JJ. </a:t>
            </a:r>
            <a:r>
              <a:rPr lang="en-US" sz="1100" b="1" i="1" dirty="0">
                <a:solidFill>
                  <a:srgbClr val="2A4B87"/>
                </a:solidFill>
              </a:rPr>
              <a:t>et al.</a:t>
            </a:r>
            <a:r>
              <a:rPr lang="en-US" sz="1100" b="1" dirty="0">
                <a:solidFill>
                  <a:srgbClr val="2A4B87"/>
                </a:solidFill>
              </a:rPr>
              <a:t> The role of BRAF V600 mutation in melanoma. </a:t>
            </a:r>
            <a:r>
              <a:rPr lang="en-US" sz="1100" b="1" i="1" dirty="0">
                <a:solidFill>
                  <a:srgbClr val="2A4B87"/>
                </a:solidFill>
              </a:rPr>
              <a:t>J Transl Med</a:t>
            </a:r>
            <a:r>
              <a:rPr lang="en-US" sz="1100" b="1" dirty="0">
                <a:solidFill>
                  <a:srgbClr val="2A4B87"/>
                </a:solidFill>
              </a:rPr>
              <a:t> 10, 85 (2012). </a:t>
            </a:r>
            <a:r>
              <a:rPr lang="en-US" sz="1100" b="1" u="sng" dirty="0">
                <a:solidFill>
                  <a:srgbClr val="2A4B87"/>
                </a:solidFill>
                <a:hlinkClick r:id="rId6">
                  <a:extLst>
                    <a:ext uri="{A12FA001-AC4F-418D-AE19-62706E023703}">
                      <ahyp:hlinkClr xmlns:ahyp="http://schemas.microsoft.com/office/drawing/2018/hyperlinkcolor" val="tx"/>
                    </a:ext>
                  </a:extLst>
                </a:hlinkClick>
              </a:rPr>
              <a:t>https://doi.org/10.1186/1479-5876-10-85</a:t>
            </a:r>
            <a:endParaRPr lang="en-US" sz="1100" b="1" dirty="0">
              <a:solidFill>
                <a:srgbClr val="2A4B87"/>
              </a:solidFill>
            </a:endParaRPr>
          </a:p>
          <a:p>
            <a:pPr lvl="0"/>
            <a:r>
              <a:rPr lang="en-US" sz="1100" b="1" dirty="0">
                <a:solidFill>
                  <a:srgbClr val="2A4B87"/>
                </a:solidFill>
              </a:rPr>
              <a:t>10. Johnson-Arbor K, Dubey R. DOXO. [Updated 2021 Aug 16]. In: StatPearls [Internet]. Treasure Island (FL): StatPearls Publishing; 2022 Jan-. Available from: </a:t>
            </a:r>
            <a:r>
              <a:rPr lang="en-US" sz="1100" b="1" u="sng" dirty="0">
                <a:solidFill>
                  <a:srgbClr val="2A4B87"/>
                </a:solidFill>
                <a:hlinkClick r:id="rId7">
                  <a:extLst>
                    <a:ext uri="{A12FA001-AC4F-418D-AE19-62706E023703}">
                      <ahyp:hlinkClr xmlns:ahyp="http://schemas.microsoft.com/office/drawing/2018/hyperlinkcolor" val="tx"/>
                    </a:ext>
                  </a:extLst>
                </a:hlinkClick>
              </a:rPr>
              <a:t>https://www.ncbi.nlm.nih.gov/books/NBK459232/</a:t>
            </a:r>
            <a:r>
              <a:rPr lang="en-US" sz="1100" b="1" dirty="0">
                <a:solidFill>
                  <a:srgbClr val="2A4B87"/>
                </a:solidFill>
              </a:rPr>
              <a:t> </a:t>
            </a:r>
          </a:p>
          <a:p>
            <a:r>
              <a:rPr lang="en-US" sz="1100" b="1" dirty="0">
                <a:solidFill>
                  <a:srgbClr val="2A4B87"/>
                </a:solidFill>
              </a:rPr>
              <a:t>11. Maurer G, Tarkowski B, Baccarini M. Raf kinases in cancer-roles and therapeutic opportunities. </a:t>
            </a:r>
            <a:r>
              <a:rPr lang="en-US" sz="1100" b="1" i="1" dirty="0">
                <a:solidFill>
                  <a:srgbClr val="2A4B87"/>
                </a:solidFill>
              </a:rPr>
              <a:t>Oncogene</a:t>
            </a:r>
            <a:r>
              <a:rPr lang="en-US" sz="1100" b="1" dirty="0">
                <a:solidFill>
                  <a:srgbClr val="2A4B87"/>
                </a:solidFill>
              </a:rPr>
              <a:t>. 2011;30(32):3477-3488. doi:10.1038/onc.2011. </a:t>
            </a:r>
          </a:p>
        </p:txBody>
      </p:sp>
      <p:sp>
        <p:nvSpPr>
          <p:cNvPr id="18" name="Rectangle 17">
            <a:extLst>
              <a:ext uri="{FF2B5EF4-FFF2-40B4-BE49-F238E27FC236}">
                <a16:creationId xmlns:a16="http://schemas.microsoft.com/office/drawing/2014/main" id="{838AC192-F6B7-BE44-8F04-DC58144C9083}"/>
              </a:ext>
            </a:extLst>
          </p:cNvPr>
          <p:cNvSpPr/>
          <p:nvPr/>
        </p:nvSpPr>
        <p:spPr>
          <a:xfrm>
            <a:off x="12772001" y="22789834"/>
            <a:ext cx="23585194" cy="98510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EC92F66-9512-C96D-848E-0FF3BC95D185}"/>
              </a:ext>
            </a:extLst>
          </p:cNvPr>
          <p:cNvGrpSpPr/>
          <p:nvPr/>
        </p:nvGrpSpPr>
        <p:grpSpPr>
          <a:xfrm>
            <a:off x="266537" y="12749989"/>
            <a:ext cx="12303763" cy="7780086"/>
            <a:chOff x="974346" y="14707336"/>
            <a:chExt cx="12809270" cy="7381384"/>
          </a:xfrm>
        </p:grpSpPr>
        <p:pic>
          <p:nvPicPr>
            <p:cNvPr id="4" name="Picture 2" descr="Oncogenic BRAF signaling pathway. RTK: receptor tyrosine kinase. | Download  Scientific Diagram">
              <a:extLst>
                <a:ext uri="{FF2B5EF4-FFF2-40B4-BE49-F238E27FC236}">
                  <a16:creationId xmlns:a16="http://schemas.microsoft.com/office/drawing/2014/main" id="{6B3B8867-88E1-6B41-AD30-466704B1C61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126" b="10847"/>
            <a:stretch/>
          </p:blipFill>
          <p:spPr bwMode="auto">
            <a:xfrm>
              <a:off x="1943544" y="14992145"/>
              <a:ext cx="9917828" cy="61085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84C11F-4BC4-F205-923B-783C4732FAA4}"/>
                </a:ext>
              </a:extLst>
            </p:cNvPr>
            <p:cNvSpPr txBox="1"/>
            <p:nvPr/>
          </p:nvSpPr>
          <p:spPr>
            <a:xfrm>
              <a:off x="1328344" y="21143155"/>
              <a:ext cx="11997462" cy="554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dirty="0">
                  <a:solidFill>
                    <a:srgbClr val="0432FF"/>
                  </a:solidFill>
                  <a:latin typeface="Calibri"/>
                  <a:ea typeface="MS PGothic"/>
                  <a:cs typeface="Calibri"/>
                </a:rPr>
                <a:t>Figure 1.  B-Raf Signaling Pathway in normal and transformed cells.</a:t>
              </a:r>
              <a:endParaRPr lang="en-US" sz="3200" b="1" u="sng" dirty="0">
                <a:solidFill>
                  <a:srgbClr val="0432FF"/>
                </a:solidFill>
                <a:cs typeface="Calibri"/>
              </a:endParaRPr>
            </a:p>
          </p:txBody>
        </p:sp>
        <p:sp>
          <p:nvSpPr>
            <p:cNvPr id="11" name="Rectangle: Rounded Corners 10">
              <a:extLst>
                <a:ext uri="{FF2B5EF4-FFF2-40B4-BE49-F238E27FC236}">
                  <a16:creationId xmlns:a16="http://schemas.microsoft.com/office/drawing/2014/main" id="{4AB6E619-34BB-9C08-ABD2-7AA4CE3095B0}"/>
                </a:ext>
              </a:extLst>
            </p:cNvPr>
            <p:cNvSpPr/>
            <p:nvPr/>
          </p:nvSpPr>
          <p:spPr>
            <a:xfrm>
              <a:off x="974346" y="14707336"/>
              <a:ext cx="12809270" cy="7381384"/>
            </a:xfrm>
            <a:prstGeom prst="round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AF2BE977-03E7-D940-957D-8DBC243335A0}"/>
              </a:ext>
            </a:extLst>
          </p:cNvPr>
          <p:cNvSpPr txBox="1"/>
          <p:nvPr/>
        </p:nvSpPr>
        <p:spPr>
          <a:xfrm>
            <a:off x="12528685" y="13363779"/>
            <a:ext cx="24161840" cy="923330"/>
          </a:xfrm>
          <a:prstGeom prst="rect">
            <a:avLst/>
          </a:prstGeom>
          <a:noFill/>
        </p:spPr>
        <p:txBody>
          <a:bodyPr wrap="square" rtlCol="0">
            <a:spAutoFit/>
          </a:bodyPr>
          <a:lstStyle/>
          <a:p>
            <a:pPr algn="ctr"/>
            <a:r>
              <a:rPr lang="en-US" sz="5400" b="1" u="sng" dirty="0">
                <a:solidFill>
                  <a:srgbClr val="0432FF"/>
                </a:solidFill>
              </a:rPr>
              <a:t>Figure 3. Doxorubicin differentially affects PARP degradation in human cancer cells</a:t>
            </a:r>
          </a:p>
        </p:txBody>
      </p:sp>
      <p:pic>
        <p:nvPicPr>
          <p:cNvPr id="20" name="Picture 19">
            <a:extLst>
              <a:ext uri="{FF2B5EF4-FFF2-40B4-BE49-F238E27FC236}">
                <a16:creationId xmlns:a16="http://schemas.microsoft.com/office/drawing/2014/main" id="{6A1941B4-54CE-D84C-ABE2-7E8B92B470DA}"/>
              </a:ext>
            </a:extLst>
          </p:cNvPr>
          <p:cNvPicPr>
            <a:picLocks noChangeAspect="1"/>
          </p:cNvPicPr>
          <p:nvPr/>
        </p:nvPicPr>
        <p:blipFill>
          <a:blip r:embed="rId9"/>
          <a:stretch>
            <a:fillRect/>
          </a:stretch>
        </p:blipFill>
        <p:spPr>
          <a:xfrm>
            <a:off x="13021537" y="14389690"/>
            <a:ext cx="7569899" cy="6211235"/>
          </a:xfrm>
          <a:prstGeom prst="rect">
            <a:avLst/>
          </a:prstGeom>
        </p:spPr>
      </p:pic>
      <p:pic>
        <p:nvPicPr>
          <p:cNvPr id="21" name="Picture 20">
            <a:extLst>
              <a:ext uri="{FF2B5EF4-FFF2-40B4-BE49-F238E27FC236}">
                <a16:creationId xmlns:a16="http://schemas.microsoft.com/office/drawing/2014/main" id="{9199273A-509D-194A-AB7C-21ED8B68C882}"/>
              </a:ext>
            </a:extLst>
          </p:cNvPr>
          <p:cNvPicPr>
            <a:picLocks noChangeAspect="1"/>
          </p:cNvPicPr>
          <p:nvPr/>
        </p:nvPicPr>
        <p:blipFill>
          <a:blip r:embed="rId10"/>
          <a:stretch>
            <a:fillRect/>
          </a:stretch>
        </p:blipFill>
        <p:spPr>
          <a:xfrm>
            <a:off x="20708416" y="14389690"/>
            <a:ext cx="7837006" cy="6211235"/>
          </a:xfrm>
          <a:prstGeom prst="rect">
            <a:avLst/>
          </a:prstGeom>
        </p:spPr>
      </p:pic>
      <p:pic>
        <p:nvPicPr>
          <p:cNvPr id="22" name="Picture 21">
            <a:extLst>
              <a:ext uri="{FF2B5EF4-FFF2-40B4-BE49-F238E27FC236}">
                <a16:creationId xmlns:a16="http://schemas.microsoft.com/office/drawing/2014/main" id="{A0640795-0893-9C48-916F-3F6960AF030E}"/>
              </a:ext>
            </a:extLst>
          </p:cNvPr>
          <p:cNvPicPr>
            <a:picLocks noChangeAspect="1"/>
          </p:cNvPicPr>
          <p:nvPr/>
        </p:nvPicPr>
        <p:blipFill>
          <a:blip r:embed="rId11"/>
          <a:stretch>
            <a:fillRect/>
          </a:stretch>
        </p:blipFill>
        <p:spPr>
          <a:xfrm>
            <a:off x="28662402" y="14405288"/>
            <a:ext cx="7506329" cy="6180038"/>
          </a:xfrm>
          <a:prstGeom prst="rect">
            <a:avLst/>
          </a:prstGeom>
        </p:spPr>
      </p:pic>
      <p:sp>
        <p:nvSpPr>
          <p:cNvPr id="31" name="TextBox 30">
            <a:extLst>
              <a:ext uri="{FF2B5EF4-FFF2-40B4-BE49-F238E27FC236}">
                <a16:creationId xmlns:a16="http://schemas.microsoft.com/office/drawing/2014/main" id="{DF32D37D-A7C7-4D4B-9E99-A125742164B3}"/>
              </a:ext>
            </a:extLst>
          </p:cNvPr>
          <p:cNvSpPr txBox="1"/>
          <p:nvPr/>
        </p:nvSpPr>
        <p:spPr>
          <a:xfrm>
            <a:off x="37257055" y="29892166"/>
            <a:ext cx="13264230" cy="923330"/>
          </a:xfrm>
          <a:prstGeom prst="rect">
            <a:avLst/>
          </a:prstGeom>
          <a:noFill/>
        </p:spPr>
        <p:txBody>
          <a:bodyPr wrap="square" lIns="91440" tIns="45720" rIns="91440" bIns="45720" rtlCol="0" anchor="t">
            <a:spAutoFit/>
          </a:bodyPr>
          <a:lstStyle/>
          <a:p>
            <a:pPr algn="ctr"/>
            <a:r>
              <a:rPr lang="en-US" sz="5400" b="1" dirty="0">
                <a:latin typeface="Calibri"/>
                <a:ea typeface="MS PGothic"/>
                <a:cs typeface="Calibri"/>
              </a:rPr>
              <a:t>REFERENCES</a:t>
            </a:r>
            <a:endParaRPr lang="en-US" sz="5400" b="1" dirty="0"/>
          </a:p>
        </p:txBody>
      </p:sp>
      <p:sp>
        <p:nvSpPr>
          <p:cNvPr id="23" name="TextBox 22">
            <a:extLst>
              <a:ext uri="{FF2B5EF4-FFF2-40B4-BE49-F238E27FC236}">
                <a16:creationId xmlns:a16="http://schemas.microsoft.com/office/drawing/2014/main" id="{DC2FA546-0768-0145-8532-8CF1CD37F4EF}"/>
              </a:ext>
            </a:extLst>
          </p:cNvPr>
          <p:cNvSpPr txBox="1"/>
          <p:nvPr/>
        </p:nvSpPr>
        <p:spPr>
          <a:xfrm>
            <a:off x="36669579" y="6077061"/>
            <a:ext cx="14201341" cy="18374261"/>
          </a:xfrm>
          <a:prstGeom prst="rect">
            <a:avLst/>
          </a:prstGeom>
          <a:noFill/>
        </p:spPr>
        <p:txBody>
          <a:bodyPr wrap="square" rtlCol="0">
            <a:spAutoFit/>
          </a:bodyPr>
          <a:lstStyle/>
          <a:p>
            <a:r>
              <a:rPr lang="en-US" sz="3600" b="1" dirty="0">
                <a:solidFill>
                  <a:srgbClr val="2A4B87"/>
                </a:solidFill>
              </a:rPr>
              <a:t>    The overarching goal of our project is to examine signaling pathways involved in DNA damage due to radiation exposure. Toward this, we used DOXO, a radiomimetic drug which causes DNA double-stranded breaks in living organisms, including humans. Our results clearly show that DOXO treatment of two different mammary tumor cells (HTB-19, HTB-26) as well as human T-lymphoma cells (Jurkat) results in the reduction of the B-Raf protein levels. This effect of DOXO treatment is concentration dependent and tissue independent (Figure 2). Hence, the B-Raf protein appears to be important for double strand break repair signal transduction in human cancer cells.  </a:t>
            </a:r>
          </a:p>
          <a:p>
            <a:r>
              <a:rPr lang="en-US" sz="3600" b="1" dirty="0">
                <a:solidFill>
                  <a:srgbClr val="2A4B87"/>
                </a:solidFill>
              </a:rPr>
              <a:t>    It is widely accepted that DOXO treatment causes cancer cell death, which is also a consequence of radiation induced double-strand breaks in cellular DNA.  We therefore investigated the effect of DOXO treatment on  PARP, a DNA end-binding enzyme and an important and well-established biomarker of apoptosis due to DNA double strand breaks.  Treatment of Jurkat cells with DOXO results in the characteristic degradation of PARP, associated with apoptosis due to double strand break (Figure 3C). Interestingly, exposure of HTB-19 or HTB-26 cells to DOXO under the conditions used in this study does not affect PARP protein (Figure 3, A &amp; B). These results are consistent with our hypothesis that the mechanism by which DOXO induces cell death in the mammary tumor cells is different than in the lymphoid cancer cells.  </a:t>
            </a:r>
          </a:p>
          <a:p>
            <a:r>
              <a:rPr lang="en-US" sz="3600" b="1" dirty="0">
                <a:solidFill>
                  <a:srgbClr val="2A4B87"/>
                </a:solidFill>
              </a:rPr>
              <a:t>    Our results presented above clearly demonstrate that the two types of human cancer cells  (lymphoid and mammary epithelial cells) exhibit a differential response to the anticancer agent DOXO. While the apoptotic pathway appears to predominate the anti-lymphoma activity of DOXO, the anti-mammary tumor effects of this drug may involve alternate mechanisms of cell death such as autophagy and/or necrosis. Future efforts will be directed to investigate the precise mechanisms underlying the observed differential activity of DOXO.  Our results presented here point to important implications for therapeutic applications of DOXO.  Additionally, our current and future observations may prove valuable for designing radiation protection strategies for NASA’s manned missions. </a:t>
            </a:r>
          </a:p>
        </p:txBody>
      </p:sp>
      <p:sp>
        <p:nvSpPr>
          <p:cNvPr id="16" name="TextBox 15">
            <a:extLst>
              <a:ext uri="{FF2B5EF4-FFF2-40B4-BE49-F238E27FC236}">
                <a16:creationId xmlns:a16="http://schemas.microsoft.com/office/drawing/2014/main" id="{CBC44BE8-EB7C-7343-AA3D-C89A45265BA4}"/>
              </a:ext>
            </a:extLst>
          </p:cNvPr>
          <p:cNvSpPr txBox="1"/>
          <p:nvPr/>
        </p:nvSpPr>
        <p:spPr>
          <a:xfrm>
            <a:off x="12954416" y="30005265"/>
            <a:ext cx="23402779" cy="2400657"/>
          </a:xfrm>
          <a:prstGeom prst="rect">
            <a:avLst/>
          </a:prstGeom>
          <a:noFill/>
        </p:spPr>
        <p:txBody>
          <a:bodyPr wrap="square" rtlCol="0">
            <a:spAutoFit/>
          </a:bodyPr>
          <a:lstStyle/>
          <a:p>
            <a:pPr algn="ctr"/>
            <a:r>
              <a:rPr lang="en-US" sz="5400" b="1" dirty="0"/>
              <a:t>ACKNOWLEDGEMENTS</a:t>
            </a:r>
          </a:p>
          <a:p>
            <a:pPr marL="457200" indent="-457200">
              <a:buFont typeface="Arial" panose="020B0604020202020204" pitchFamily="34" charset="0"/>
              <a:buChar char="•"/>
            </a:pPr>
            <a:r>
              <a:rPr lang="en-US" sz="3200" b="1" dirty="0">
                <a:solidFill>
                  <a:srgbClr val="2A4B87"/>
                </a:solidFill>
              </a:rPr>
              <a:t>This poster is based upon work supported by the Iowa Space Grant Consortium under NASA Award No. 80NSSC20M0107.</a:t>
            </a:r>
          </a:p>
          <a:p>
            <a:pPr marL="457200" indent="-457200">
              <a:buFont typeface="Arial" panose="020B0604020202020204" pitchFamily="34" charset="0"/>
              <a:buChar char="•"/>
            </a:pPr>
            <a:r>
              <a:rPr lang="en-US" sz="3200" b="1" dirty="0">
                <a:solidFill>
                  <a:srgbClr val="2A4B87"/>
                </a:solidFill>
              </a:rPr>
              <a:t>Any opinions, findings, and </a:t>
            </a:r>
            <a:r>
              <a:rPr lang="en-US" sz="2800" b="1" dirty="0">
                <a:solidFill>
                  <a:srgbClr val="2A4B87"/>
                </a:solidFill>
              </a:rPr>
              <a:t>conclusions</a:t>
            </a:r>
            <a:r>
              <a:rPr lang="en-US" sz="3200" b="1" dirty="0">
                <a:solidFill>
                  <a:srgbClr val="2A4B87"/>
                </a:solidFill>
              </a:rPr>
              <a:t> or recommendations expressed in this poster are those of the author(s) and do not necessarily reflect views of the NASA and/or Iowa Space Grant Consortium support or Iowa State University.</a:t>
            </a:r>
          </a:p>
        </p:txBody>
      </p:sp>
      <p:sp>
        <p:nvSpPr>
          <p:cNvPr id="33" name="TextBox 32">
            <a:extLst>
              <a:ext uri="{FF2B5EF4-FFF2-40B4-BE49-F238E27FC236}">
                <a16:creationId xmlns:a16="http://schemas.microsoft.com/office/drawing/2014/main" id="{DC0C307E-6191-CB47-8739-8BD062D41D64}"/>
              </a:ext>
            </a:extLst>
          </p:cNvPr>
          <p:cNvSpPr txBox="1"/>
          <p:nvPr/>
        </p:nvSpPr>
        <p:spPr>
          <a:xfrm>
            <a:off x="18385594" y="22789834"/>
            <a:ext cx="13264230" cy="923330"/>
          </a:xfrm>
          <a:prstGeom prst="rect">
            <a:avLst/>
          </a:prstGeom>
          <a:noFill/>
        </p:spPr>
        <p:txBody>
          <a:bodyPr wrap="square" lIns="91440" tIns="45720" rIns="91440" bIns="45720" rtlCol="0" anchor="t">
            <a:spAutoFit/>
          </a:bodyPr>
          <a:lstStyle/>
          <a:p>
            <a:pPr algn="ctr"/>
            <a:r>
              <a:rPr lang="en-US" sz="5400" b="1" dirty="0">
                <a:latin typeface="Calibri"/>
                <a:ea typeface="MS PGothic"/>
                <a:cs typeface="Calibri"/>
              </a:rPr>
              <a:t>METHODS</a:t>
            </a:r>
            <a:endParaRPr lang="en-US" sz="5400" b="1" dirty="0"/>
          </a:p>
        </p:txBody>
      </p:sp>
      <p:grpSp>
        <p:nvGrpSpPr>
          <p:cNvPr id="24" name="Group 23">
            <a:extLst>
              <a:ext uri="{FF2B5EF4-FFF2-40B4-BE49-F238E27FC236}">
                <a16:creationId xmlns:a16="http://schemas.microsoft.com/office/drawing/2014/main" id="{4ED53902-E1E1-9646-A0FB-3DA0A1A8EB1E}"/>
              </a:ext>
            </a:extLst>
          </p:cNvPr>
          <p:cNvGrpSpPr/>
          <p:nvPr/>
        </p:nvGrpSpPr>
        <p:grpSpPr>
          <a:xfrm>
            <a:off x="13040992" y="6185138"/>
            <a:ext cx="23151908" cy="7145575"/>
            <a:chOff x="13040992" y="6185138"/>
            <a:chExt cx="23151908" cy="7145575"/>
          </a:xfrm>
        </p:grpSpPr>
        <p:sp>
          <p:nvSpPr>
            <p:cNvPr id="25" name="TextBox 24">
              <a:extLst>
                <a:ext uri="{FF2B5EF4-FFF2-40B4-BE49-F238E27FC236}">
                  <a16:creationId xmlns:a16="http://schemas.microsoft.com/office/drawing/2014/main" id="{0B578F7A-E396-D74D-A2DB-2E3EC8B4540C}"/>
                </a:ext>
              </a:extLst>
            </p:cNvPr>
            <p:cNvSpPr txBox="1"/>
            <p:nvPr/>
          </p:nvSpPr>
          <p:spPr>
            <a:xfrm>
              <a:off x="13099450" y="6185138"/>
              <a:ext cx="22677123" cy="923330"/>
            </a:xfrm>
            <a:prstGeom prst="rect">
              <a:avLst/>
            </a:prstGeom>
            <a:noFill/>
          </p:spPr>
          <p:txBody>
            <a:bodyPr wrap="square" rtlCol="0">
              <a:spAutoFit/>
            </a:bodyPr>
            <a:lstStyle/>
            <a:p>
              <a:pPr algn="ctr"/>
              <a:r>
                <a:rPr lang="en-US" sz="5400" b="1" u="sng" dirty="0">
                  <a:solidFill>
                    <a:srgbClr val="0432FF"/>
                  </a:solidFill>
                </a:rPr>
                <a:t>Figure 2. Doxorubicin specifically reduces B-Raf protein in human cancer cells</a:t>
              </a:r>
            </a:p>
          </p:txBody>
        </p:sp>
        <p:pic>
          <p:nvPicPr>
            <p:cNvPr id="13" name="Picture 12">
              <a:extLst>
                <a:ext uri="{FF2B5EF4-FFF2-40B4-BE49-F238E27FC236}">
                  <a16:creationId xmlns:a16="http://schemas.microsoft.com/office/drawing/2014/main" id="{E1EF644C-075D-F647-8841-DEFF566651BB}"/>
                </a:ext>
              </a:extLst>
            </p:cNvPr>
            <p:cNvPicPr>
              <a:picLocks noChangeAspect="1"/>
            </p:cNvPicPr>
            <p:nvPr/>
          </p:nvPicPr>
          <p:blipFill>
            <a:blip r:embed="rId12"/>
            <a:stretch>
              <a:fillRect/>
            </a:stretch>
          </p:blipFill>
          <p:spPr>
            <a:xfrm>
              <a:off x="13040992" y="7280308"/>
              <a:ext cx="7461475" cy="4503911"/>
            </a:xfrm>
            <a:prstGeom prst="rect">
              <a:avLst/>
            </a:prstGeom>
          </p:spPr>
        </p:pic>
        <p:pic>
          <p:nvPicPr>
            <p:cNvPr id="27" name="Picture 26">
              <a:extLst>
                <a:ext uri="{FF2B5EF4-FFF2-40B4-BE49-F238E27FC236}">
                  <a16:creationId xmlns:a16="http://schemas.microsoft.com/office/drawing/2014/main" id="{1914D7CF-73DE-A249-9004-4E32BCA0FB2E}"/>
                </a:ext>
              </a:extLst>
            </p:cNvPr>
            <p:cNvPicPr>
              <a:picLocks noChangeAspect="1"/>
            </p:cNvPicPr>
            <p:nvPr/>
          </p:nvPicPr>
          <p:blipFill>
            <a:blip r:embed="rId13"/>
            <a:stretch>
              <a:fillRect/>
            </a:stretch>
          </p:blipFill>
          <p:spPr>
            <a:xfrm>
              <a:off x="20884279" y="7270131"/>
              <a:ext cx="7463405" cy="4523090"/>
            </a:xfrm>
            <a:prstGeom prst="rect">
              <a:avLst/>
            </a:prstGeom>
          </p:spPr>
        </p:pic>
        <p:pic>
          <p:nvPicPr>
            <p:cNvPr id="28" name="Picture 27">
              <a:extLst>
                <a:ext uri="{FF2B5EF4-FFF2-40B4-BE49-F238E27FC236}">
                  <a16:creationId xmlns:a16="http://schemas.microsoft.com/office/drawing/2014/main" id="{6C89DA16-2F37-2F40-817D-B1C433F199BB}"/>
                </a:ext>
              </a:extLst>
            </p:cNvPr>
            <p:cNvPicPr>
              <a:picLocks noChangeAspect="1"/>
            </p:cNvPicPr>
            <p:nvPr/>
          </p:nvPicPr>
          <p:blipFill>
            <a:blip r:embed="rId14"/>
            <a:stretch>
              <a:fillRect/>
            </a:stretch>
          </p:blipFill>
          <p:spPr>
            <a:xfrm>
              <a:off x="28729495" y="7327590"/>
              <a:ext cx="7463405" cy="4414799"/>
            </a:xfrm>
            <a:prstGeom prst="rect">
              <a:avLst/>
            </a:prstGeom>
          </p:spPr>
        </p:pic>
        <p:sp>
          <p:nvSpPr>
            <p:cNvPr id="29" name="TextBox 28">
              <a:extLst>
                <a:ext uri="{FF2B5EF4-FFF2-40B4-BE49-F238E27FC236}">
                  <a16:creationId xmlns:a16="http://schemas.microsoft.com/office/drawing/2014/main" id="{FB757922-8FFA-A04F-977C-666A4D452A88}"/>
                </a:ext>
              </a:extLst>
            </p:cNvPr>
            <p:cNvSpPr txBox="1"/>
            <p:nvPr/>
          </p:nvSpPr>
          <p:spPr>
            <a:xfrm>
              <a:off x="13294002" y="11884163"/>
              <a:ext cx="22838042" cy="1446550"/>
            </a:xfrm>
            <a:prstGeom prst="rect">
              <a:avLst/>
            </a:prstGeom>
            <a:noFill/>
          </p:spPr>
          <p:txBody>
            <a:bodyPr wrap="square" rtlCol="0">
              <a:spAutoFit/>
            </a:bodyPr>
            <a:lstStyle/>
            <a:p>
              <a:r>
                <a:rPr lang="en-US" sz="2200" b="1" dirty="0"/>
                <a:t>Exponentially growing cells (approximately 1 x 10</a:t>
              </a:r>
              <a:r>
                <a:rPr lang="en-US" sz="2200" b="1" baseline="30000" dirty="0"/>
                <a:t>6 </a:t>
              </a:r>
              <a:r>
                <a:rPr lang="en-US" sz="2200" b="1" dirty="0"/>
                <a:t>/ml) from the mammary tumor lines HTB-19 (Panel A), HTB-26 (Panel B) or T-cell lymphoma (Jurkat) were treated with solvent alone as control (lane 1) or Doxo at 0.25µM (lane 2), 0.5µM (lane 3), 1.0 µM (lane 4), 2.0µM (lane 5) and 2.5µM (lane 6). Cells were harvested after 20-24 hrs and nuclear extracts were prepared following published protocols.  Equal amount of protein from the control and treated extracts was separated by SDS-PAGE on 4-20% acrylamide gel under denaturing conditions, transferred to a PVDF membrane and probed with commercially available anti-B-Raf or anti-GAPDH monoclonal antibodies. Standard protocols were followed for developing the Western blots and recording images.  </a:t>
              </a:r>
            </a:p>
          </p:txBody>
        </p:sp>
      </p:grpSp>
      <p:sp>
        <p:nvSpPr>
          <p:cNvPr id="30" name="TextBox 29">
            <a:extLst>
              <a:ext uri="{FF2B5EF4-FFF2-40B4-BE49-F238E27FC236}">
                <a16:creationId xmlns:a16="http://schemas.microsoft.com/office/drawing/2014/main" id="{A3011B83-2247-AA4E-95DC-7AAE632A5885}"/>
              </a:ext>
            </a:extLst>
          </p:cNvPr>
          <p:cNvSpPr txBox="1"/>
          <p:nvPr/>
        </p:nvSpPr>
        <p:spPr>
          <a:xfrm>
            <a:off x="36484855" y="25459136"/>
            <a:ext cx="14178963" cy="4524315"/>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rgbClr val="2A4B87"/>
                </a:solidFill>
              </a:rPr>
              <a:t>DOXO treatment of human cancer cells specifically reduces B-Raf protein levels in a concentration dependent manner.</a:t>
            </a:r>
          </a:p>
          <a:p>
            <a:pPr marL="571500" indent="-571500">
              <a:buFont typeface="Arial" panose="020B0604020202020204" pitchFamily="34" charset="0"/>
              <a:buChar char="•"/>
            </a:pPr>
            <a:r>
              <a:rPr lang="en-US" sz="3600" b="1" dirty="0">
                <a:solidFill>
                  <a:srgbClr val="2A4B87"/>
                </a:solidFill>
              </a:rPr>
              <a:t>DOXO induced cell death appears to follow different pathways  in different types of cancer cells.</a:t>
            </a:r>
          </a:p>
          <a:p>
            <a:pPr marL="571500" indent="-571500">
              <a:buFont typeface="Arial" panose="020B0604020202020204" pitchFamily="34" charset="0"/>
              <a:buChar char="•"/>
            </a:pPr>
            <a:r>
              <a:rPr lang="en-US" sz="3600" b="1" dirty="0">
                <a:solidFill>
                  <a:srgbClr val="2A4B87"/>
                </a:solidFill>
              </a:rPr>
              <a:t>Future studies will investigate these differences in mechanism of DOXO induced cell death in different human cancer cells.</a:t>
            </a:r>
          </a:p>
          <a:p>
            <a:pPr marL="571500" indent="-571500">
              <a:buFont typeface="Arial" panose="020B0604020202020204" pitchFamily="34" charset="0"/>
              <a:buChar char="•"/>
            </a:pPr>
            <a:r>
              <a:rPr lang="en-US" sz="3600" b="1" dirty="0">
                <a:solidFill>
                  <a:srgbClr val="2A4B87"/>
                </a:solidFill>
              </a:rPr>
              <a:t>Our observations may have important implications for therapeutic applications as well as may be valuable for NASA’s manned missions.</a:t>
            </a:r>
          </a:p>
        </p:txBody>
      </p:sp>
      <p:sp>
        <p:nvSpPr>
          <p:cNvPr id="38" name="TextBox 37">
            <a:extLst>
              <a:ext uri="{FF2B5EF4-FFF2-40B4-BE49-F238E27FC236}">
                <a16:creationId xmlns:a16="http://schemas.microsoft.com/office/drawing/2014/main" id="{1EF31156-7FB8-CF44-9A57-4CB461D9C943}"/>
              </a:ext>
            </a:extLst>
          </p:cNvPr>
          <p:cNvSpPr txBox="1"/>
          <p:nvPr/>
        </p:nvSpPr>
        <p:spPr>
          <a:xfrm>
            <a:off x="13073372" y="23645983"/>
            <a:ext cx="22847168" cy="6494085"/>
          </a:xfrm>
          <a:prstGeom prst="rect">
            <a:avLst/>
          </a:prstGeom>
          <a:noFill/>
        </p:spPr>
        <p:txBody>
          <a:bodyPr wrap="square" rtlCol="0">
            <a:spAutoFit/>
          </a:bodyPr>
          <a:lstStyle/>
          <a:p>
            <a:r>
              <a:rPr lang="en-US" sz="3200" b="1" dirty="0">
                <a:solidFill>
                  <a:srgbClr val="2A4B87"/>
                </a:solidFill>
                <a:latin typeface="+mn-lt"/>
              </a:rPr>
              <a:t>This study utilizes biological and immunochemical methods to analyze variations in protein expression in human mammary tumor (HTB-19, HTB-26) and T-lymphoma (Jurkat) cell lines.</a:t>
            </a:r>
          </a:p>
          <a:p>
            <a:pPr marL="685800" indent="-685800">
              <a:buFont typeface="Arial" panose="020B0604020202020204" pitchFamily="34" charset="0"/>
              <a:buChar char="•"/>
            </a:pPr>
            <a:r>
              <a:rPr lang="en-US" sz="3200" b="1" dirty="0">
                <a:solidFill>
                  <a:srgbClr val="2A4B87"/>
                </a:solidFill>
                <a:latin typeface="+mn-lt"/>
              </a:rPr>
              <a:t>Six 25-mL flasks of each cell type were incubated at 37℃ for five days to establish consistent growth of the cells (approximately 1x10</a:t>
            </a:r>
            <a:r>
              <a:rPr lang="en-US" sz="3200" b="1" baseline="30000" dirty="0">
                <a:solidFill>
                  <a:srgbClr val="2A4B87"/>
                </a:solidFill>
                <a:latin typeface="+mn-lt"/>
              </a:rPr>
              <a:t>6</a:t>
            </a:r>
            <a:r>
              <a:rPr lang="en-US" sz="3200" b="1" dirty="0">
                <a:solidFill>
                  <a:srgbClr val="2A4B87"/>
                </a:solidFill>
                <a:latin typeface="+mn-lt"/>
              </a:rPr>
              <a:t> cells/mL).</a:t>
            </a:r>
          </a:p>
          <a:p>
            <a:pPr marL="685800" indent="-685800">
              <a:buFont typeface="Arial" panose="020B0604020202020204" pitchFamily="34" charset="0"/>
              <a:buChar char="•"/>
            </a:pPr>
            <a:r>
              <a:rPr lang="en-US" sz="3200" b="1" dirty="0">
                <a:solidFill>
                  <a:srgbClr val="2A4B87"/>
                </a:solidFill>
                <a:latin typeface="+mn-lt"/>
              </a:rPr>
              <a:t>Once cell growth was established, flasks were randomly assigned and treated with varying concentrations of DOXO (0.25 µM to 2.5 µM) in DMSO and incubated for 24 hours. A control flask treated with only DMSO was also prepared. </a:t>
            </a:r>
          </a:p>
          <a:p>
            <a:pPr marL="685800" indent="-685800">
              <a:buFont typeface="Arial" panose="020B0604020202020204" pitchFamily="34" charset="0"/>
              <a:buChar char="•"/>
            </a:pPr>
            <a:r>
              <a:rPr lang="en-US" sz="3200" b="1" dirty="0">
                <a:solidFill>
                  <a:srgbClr val="2A4B87"/>
                </a:solidFill>
                <a:latin typeface="+mn-lt"/>
              </a:rPr>
              <a:t>After 24 hours, flasks were observed through a microscope to note variations in cell death between treatment levels. </a:t>
            </a:r>
          </a:p>
          <a:p>
            <a:pPr marL="685800" indent="-685800">
              <a:buFont typeface="Arial" panose="020B0604020202020204" pitchFamily="34" charset="0"/>
              <a:buChar char="•"/>
            </a:pPr>
            <a:r>
              <a:rPr lang="en-US" sz="3200" b="1" dirty="0">
                <a:solidFill>
                  <a:srgbClr val="2A4B87"/>
                </a:solidFill>
                <a:latin typeface="+mn-lt"/>
              </a:rPr>
              <a:t>Whole cell extracts were prepared from the control DMSO flask and DOXO-treated samples per standard protocols.</a:t>
            </a:r>
          </a:p>
          <a:p>
            <a:pPr marL="685800" indent="-685800">
              <a:buFont typeface="Arial" panose="020B0604020202020204" pitchFamily="34" charset="0"/>
              <a:buChar char="•"/>
            </a:pPr>
            <a:r>
              <a:rPr lang="en-US" altLang="en-US" sz="3200" b="1" dirty="0">
                <a:solidFill>
                  <a:srgbClr val="2A4B87"/>
                </a:solidFill>
                <a:latin typeface="+mn-lt"/>
              </a:rPr>
              <a:t>Proteins from control and treated extracts were separated using polyacrylamide gel electrophoresis under denaturing conditions transferred to PVDF membranes, probed with a control (anti-GAPDH) as well as target specific (anti-B-Raf) antibodies and detected using HRP-conjugated secondary antibodies. Membranes were exposed using chemiluminescence imaging to visualize various protein concentrations.</a:t>
            </a:r>
          </a:p>
          <a:p>
            <a:pPr marL="685800" indent="-685800">
              <a:buFont typeface="Arial" panose="020B0604020202020204" pitchFamily="34" charset="0"/>
              <a:buChar char="•"/>
            </a:pPr>
            <a:r>
              <a:rPr lang="en-US" altLang="en-US" sz="3200" b="1" dirty="0">
                <a:solidFill>
                  <a:srgbClr val="2A4B87"/>
                </a:solidFill>
                <a:latin typeface="+mn-lt"/>
              </a:rPr>
              <a:t>Anti-Poly(ADP-Ribose) polymerase (Anti-PARP) antibodies were also analyzed to provide supplemental information to this project. </a:t>
            </a:r>
          </a:p>
        </p:txBody>
      </p:sp>
      <p:sp>
        <p:nvSpPr>
          <p:cNvPr id="37" name="TextBox 36">
            <a:extLst>
              <a:ext uri="{FF2B5EF4-FFF2-40B4-BE49-F238E27FC236}">
                <a16:creationId xmlns:a16="http://schemas.microsoft.com/office/drawing/2014/main" id="{4FCE8B85-C16A-2448-92CD-7B1AD4186075}"/>
              </a:ext>
            </a:extLst>
          </p:cNvPr>
          <p:cNvSpPr txBox="1"/>
          <p:nvPr/>
        </p:nvSpPr>
        <p:spPr>
          <a:xfrm>
            <a:off x="13073372" y="20742830"/>
            <a:ext cx="23040795" cy="1785104"/>
          </a:xfrm>
          <a:prstGeom prst="rect">
            <a:avLst/>
          </a:prstGeom>
          <a:noFill/>
        </p:spPr>
        <p:txBody>
          <a:bodyPr wrap="square" rtlCol="0">
            <a:spAutoFit/>
          </a:bodyPr>
          <a:lstStyle/>
          <a:p>
            <a:r>
              <a:rPr lang="en-US" sz="2200" b="1" dirty="0"/>
              <a:t>Exponentially growing cells (approximately 1 x 10</a:t>
            </a:r>
            <a:r>
              <a:rPr lang="en-US" sz="2200" b="1" baseline="30000" dirty="0"/>
              <a:t>6 </a:t>
            </a:r>
            <a:r>
              <a:rPr lang="en-US" sz="2200" b="1" dirty="0"/>
              <a:t>/ml) from the mammary tumor lines HTB-19 (Panel A), HTB-26 (Panel B) or T-cell lymphoma (Jurkat) were treated with solvent alone as control (lane 1) or Doxo at 0.25µM (lane 2), 0.5µM (lane 3), 1.0 µM (lane 4), 2.0µM (lane 5) and 2.5µM (lane 6). Cells were harvested after 20-24 hrs and nuclear extracts were prepared following published protocols.  Equal amount of protein from the control and treated extracts was separated by SDS-PAGE on 4-20% acrylamide gel under denaturing conditions, transferred to a PVDF membrane and probed with commercially available anti-PARP or anti-GAPDH monoclonal antibodies. Standard protocols were followed for developing the Western blots and recording images.   Arrows indicate positions of PARP band  upon re-probing with  GAPDH .  Stars on the left indicate positions of the intact (116kDa) and degraded (87kDa) form of PARP, a well-established marker for apoptosis.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1913</Words>
  <Application>Microsoft Macintosh PowerPoint</Application>
  <PresentationFormat>Custom</PresentationFormat>
  <Paragraphs>66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PGothic</vt:lpstr>
      <vt:lpstr>MS PGothic</vt:lpstr>
      <vt:lpstr>Arial</vt:lpstr>
      <vt:lpstr>Calibri</vt:lpstr>
      <vt:lpstr>Office Theme</vt:lpstr>
      <vt:lpstr>PowerPoint Presentation</vt:lpstr>
    </vt:vector>
  </TitlesOfParts>
  <Company>Drake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College of Pharmacy &amp; Health Sciences</dc:creator>
  <cp:lastModifiedBy>Pramod Mahajan</cp:lastModifiedBy>
  <cp:revision>44</cp:revision>
  <cp:lastPrinted>2018-12-06T20:26:29Z</cp:lastPrinted>
  <dcterms:created xsi:type="dcterms:W3CDTF">2012-03-27T20:59:56Z</dcterms:created>
  <dcterms:modified xsi:type="dcterms:W3CDTF">2022-03-30T20:00:08Z</dcterms:modified>
</cp:coreProperties>
</file>